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Override4.xml" ContentType="application/vnd.openxmlformats-officedocument.themeOverr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32" r:id="rId2"/>
  </p:sldMasterIdLst>
  <p:handoutMasterIdLst>
    <p:handoutMasterId r:id="rId15"/>
  </p:handoutMasterIdLst>
  <p:sldIdLst>
    <p:sldId id="256" r:id="rId3"/>
    <p:sldId id="257" r:id="rId4"/>
    <p:sldId id="258" r:id="rId5"/>
    <p:sldId id="260" r:id="rId6"/>
    <p:sldId id="267" r:id="rId7"/>
    <p:sldId id="268" r:id="rId8"/>
    <p:sldId id="273" r:id="rId9"/>
    <p:sldId id="269" r:id="rId10"/>
    <p:sldId id="270" r:id="rId11"/>
    <p:sldId id="271" r:id="rId12"/>
    <p:sldId id="272" r:id="rId13"/>
    <p:sldId id="34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EFCF7"/>
    <a:srgbClr val="CC0066"/>
    <a:srgbClr val="606372"/>
    <a:srgbClr val="FF6161"/>
    <a:srgbClr val="904FC5"/>
    <a:srgbClr val="FF2525"/>
    <a:srgbClr val="298F74"/>
    <a:srgbClr val="FFCCCC"/>
    <a:srgbClr val="FF9797"/>
    <a:srgbClr val="C2DFF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748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40D73-E1C4-4B06-A721-06380290602F}" type="datetimeFigureOut">
              <a:rPr lang="fa-IR" smtClean="0"/>
              <a:pPr/>
              <a:t>10/22/1440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FE9C3-F28F-433C-9233-E4D86EBDDFD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284059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E1282238-31E4-4CA4-8061-C4BAF595FB0F}" type="datetimeFigureOut">
              <a:rPr lang="fa-IR" smtClean="0"/>
              <a:pPr/>
              <a:t>10/22/1440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7EB7A339-169B-4C78-8918-5AC90589BFE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71999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2238-31E4-4CA4-8061-C4BAF595FB0F}" type="datetimeFigureOut">
              <a:rPr lang="fa-IR" smtClean="0"/>
              <a:pPr/>
              <a:t>10/22/1440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A339-169B-4C78-8918-5AC90589BFE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863416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2238-31E4-4CA4-8061-C4BAF595FB0F}" type="datetimeFigureOut">
              <a:rPr lang="fa-IR" smtClean="0"/>
              <a:pPr/>
              <a:t>10/22/1440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A339-169B-4C78-8918-5AC90589BFE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6076846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 rot="17018880">
            <a:off x="7546060" y="2036988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2238-31E4-4CA4-8061-C4BAF595FB0F}" type="datetimeFigureOut">
              <a:rPr lang="fa-IR" smtClean="0"/>
              <a:pPr/>
              <a:t>10/22/1440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A339-169B-4C78-8918-5AC90589BFE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9215109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2238-31E4-4CA4-8061-C4BAF595FB0F}" type="datetimeFigureOut">
              <a:rPr lang="fa-IR" smtClean="0"/>
              <a:pPr/>
              <a:t>10/22/1440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A339-169B-4C78-8918-5AC90589BFE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38919499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E1282238-31E4-4CA4-8061-C4BAF595FB0F}" type="datetimeFigureOut">
              <a:rPr lang="fa-IR" smtClean="0"/>
              <a:pPr/>
              <a:t>10/22/1440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7EB7A339-169B-4C78-8918-5AC90589BFE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16609249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E1282238-31E4-4CA4-8061-C4BAF595FB0F}" type="datetimeFigureOut">
              <a:rPr lang="fa-IR" smtClean="0"/>
              <a:pPr/>
              <a:t>10/22/1440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7EB7A339-169B-4C78-8918-5AC90589BFE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288542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2238-31E4-4CA4-8061-C4BAF595FB0F}" type="datetimeFigureOut">
              <a:rPr lang="fa-IR" smtClean="0"/>
              <a:pPr/>
              <a:t>10/22/1440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A339-169B-4C78-8918-5AC90589BFE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146322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1282238-31E4-4CA4-8061-C4BAF595FB0F}" type="datetimeFigureOut">
              <a:rPr lang="fa-IR" smtClean="0"/>
              <a:pPr/>
              <a:t>10/22/1440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7EB7A339-169B-4C78-8918-5AC90589BFE8}" type="slidenum">
              <a:rPr lang="fa-IR" smtClean="0"/>
              <a:pPr/>
              <a:t>‹#›</a:t>
            </a:fld>
            <a:endParaRPr lang="fa-IR"/>
          </a:p>
        </p:txBody>
      </p:sp>
      <p:cxnSp>
        <p:nvCxnSpPr>
          <p:cNvPr id="7" name="Straight Connector 6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39457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E1282238-31E4-4CA4-8061-C4BAF595FB0F}" type="datetimeFigureOut">
              <a:rPr lang="fa-IR" smtClean="0"/>
              <a:pPr/>
              <a:t>10/22/1440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7EB7A339-169B-4C78-8918-5AC90589BFE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787878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05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2238-31E4-4CA4-8061-C4BAF595FB0F}" type="datetimeFigureOut">
              <a:rPr lang="fa-IR" smtClean="0"/>
              <a:pPr/>
              <a:t>10/22/1440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A339-169B-4C78-8918-5AC90589BFE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121777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E1282238-31E4-4CA4-8061-C4BAF595FB0F}" type="datetimeFigureOut">
              <a:rPr lang="fa-IR" smtClean="0"/>
              <a:pPr/>
              <a:t>10/22/1440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7EB7A339-169B-4C78-8918-5AC90589BFE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07394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05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1282238-31E4-4CA4-8061-C4BAF595FB0F}" type="datetimeFigureOut">
              <a:rPr lang="fa-IR" smtClean="0"/>
              <a:pPr/>
              <a:t>10/22/1440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EB7A339-169B-4C78-8918-5AC90589BFE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23776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2238-31E4-4CA4-8061-C4BAF595FB0F}" type="datetimeFigureOut">
              <a:rPr lang="fa-IR" smtClean="0"/>
              <a:pPr/>
              <a:t>10/22/1440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A339-169B-4C78-8918-5AC90589BFE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35353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2238-31E4-4CA4-8061-C4BAF595FB0F}" type="datetimeFigureOut">
              <a:rPr lang="fa-IR" smtClean="0"/>
              <a:pPr/>
              <a:t>10/22/1440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A339-169B-4C78-8918-5AC90589BFE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707970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2238-31E4-4CA4-8061-C4BAF595FB0F}" type="datetimeFigureOut">
              <a:rPr lang="fa-IR" smtClean="0"/>
              <a:pPr/>
              <a:t>10/22/1440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A339-169B-4C78-8918-5AC90589BFE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817011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2238-31E4-4CA4-8061-C4BAF595FB0F}" type="datetimeFigureOut">
              <a:rPr lang="fa-IR" smtClean="0"/>
              <a:pPr/>
              <a:t>10/22/1440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A339-169B-4C78-8918-5AC90589BFE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90651967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 rot="16719753">
            <a:off x="7473543" y="2114107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2238-31E4-4CA4-8061-C4BAF595FB0F}" type="datetimeFigureOut">
              <a:rPr lang="fa-IR" smtClean="0"/>
              <a:pPr/>
              <a:t>10/22/1440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A339-169B-4C78-8918-5AC90589BFE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07407413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2238-31E4-4CA4-8061-C4BAF595FB0F}" type="datetimeFigureOut">
              <a:rPr lang="fa-IR" smtClean="0"/>
              <a:pPr/>
              <a:t>10/22/1440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A339-169B-4C78-8918-5AC90589BFE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42828631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E1282238-31E4-4CA4-8061-C4BAF595FB0F}" type="datetimeFigureOut">
              <a:rPr lang="fa-IR" smtClean="0"/>
              <a:pPr/>
              <a:t>10/22/1440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7EB7A339-169B-4C78-8918-5AC90589BFE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76361052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E1282238-31E4-4CA4-8061-C4BAF595FB0F}" type="datetimeFigureOut">
              <a:rPr lang="fa-IR" smtClean="0"/>
              <a:pPr/>
              <a:t>10/22/1440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7EB7A339-169B-4C78-8918-5AC90589BFE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042745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2238-31E4-4CA4-8061-C4BAF595FB0F}" type="datetimeFigureOut">
              <a:rPr lang="fa-IR" smtClean="0"/>
              <a:pPr/>
              <a:t>10/22/1440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A339-169B-4C78-8918-5AC90589BFE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9247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E1282238-31E4-4CA4-8061-C4BAF595FB0F}" type="datetimeFigureOut">
              <a:rPr lang="fa-IR" smtClean="0"/>
              <a:pPr/>
              <a:t>10/22/1440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7EB7A339-169B-4C78-8918-5AC90589BFE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7" name="Rounded Rectangle 6"/>
          <p:cNvSpPr/>
          <p:nvPr userDrawn="1"/>
        </p:nvSpPr>
        <p:spPr>
          <a:xfrm>
            <a:off x="3078010" y="666937"/>
            <a:ext cx="5790568" cy="5111826"/>
          </a:xfrm>
          <a:prstGeom prst="roundRect">
            <a:avLst/>
          </a:prstGeom>
          <a:solidFill>
            <a:srgbClr val="FEFCF7"/>
          </a:solidFill>
          <a:ln w="57150">
            <a:solidFill>
              <a:srgbClr val="B2AD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/>
          </a:p>
        </p:txBody>
      </p:sp>
      <p:sp>
        <p:nvSpPr>
          <p:cNvPr id="12" name="Rounded Rectangle 11"/>
          <p:cNvSpPr/>
          <p:nvPr userDrawn="1"/>
        </p:nvSpPr>
        <p:spPr>
          <a:xfrm>
            <a:off x="3375755" y="953375"/>
            <a:ext cx="5195077" cy="4538949"/>
          </a:xfrm>
          <a:prstGeom prst="roundRect">
            <a:avLst/>
          </a:prstGeom>
          <a:noFill/>
          <a:ln w="57150">
            <a:solidFill>
              <a:srgbClr val="6063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9302392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05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1282238-31E4-4CA4-8061-C4BAF595FB0F}" type="datetimeFigureOut">
              <a:rPr lang="fa-IR" smtClean="0"/>
              <a:pPr/>
              <a:t>10/22/1440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7EB7A339-169B-4C78-8918-5AC90589BFE8}" type="slidenum">
              <a:rPr lang="fa-IR" smtClean="0"/>
              <a:pPr/>
              <a:t>‹#›</a:t>
            </a:fld>
            <a:endParaRPr lang="fa-IR"/>
          </a:p>
        </p:txBody>
      </p:sp>
      <p:cxnSp>
        <p:nvCxnSpPr>
          <p:cNvPr id="7" name="Straight Connector 6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793540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E1282238-31E4-4CA4-8061-C4BAF595FB0F}" type="datetimeFigureOut">
              <a:rPr lang="fa-IR" smtClean="0"/>
              <a:pPr/>
              <a:t>10/22/1440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7EB7A339-169B-4C78-8918-5AC90589BFE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7" name="Rounded Rectangle 6"/>
          <p:cNvSpPr/>
          <p:nvPr userDrawn="1"/>
        </p:nvSpPr>
        <p:spPr>
          <a:xfrm>
            <a:off x="3078010" y="666937"/>
            <a:ext cx="5790568" cy="5111826"/>
          </a:xfrm>
          <a:prstGeom prst="roundRect">
            <a:avLst/>
          </a:prstGeom>
          <a:solidFill>
            <a:srgbClr val="FEFCF7"/>
          </a:solidFill>
          <a:ln w="57150">
            <a:solidFill>
              <a:srgbClr val="B2AD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/>
          </a:p>
        </p:txBody>
      </p:sp>
      <p:sp>
        <p:nvSpPr>
          <p:cNvPr id="12" name="Rounded Rectangle 11"/>
          <p:cNvSpPr/>
          <p:nvPr userDrawn="1"/>
        </p:nvSpPr>
        <p:spPr>
          <a:xfrm>
            <a:off x="3375755" y="953375"/>
            <a:ext cx="5195077" cy="4538949"/>
          </a:xfrm>
          <a:prstGeom prst="roundRect">
            <a:avLst/>
          </a:prstGeom>
          <a:noFill/>
          <a:ln w="57150">
            <a:solidFill>
              <a:srgbClr val="6063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7252236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0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2238-31E4-4CA4-8061-C4BAF595FB0F}" type="datetimeFigureOut">
              <a:rPr lang="fa-IR" smtClean="0"/>
              <a:pPr/>
              <a:t>10/22/1440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A339-169B-4C78-8918-5AC90589BFE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258093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1282238-31E4-4CA4-8061-C4BAF595FB0F}" type="datetimeFigureOut">
              <a:rPr lang="fa-IR" smtClean="0"/>
              <a:pPr/>
              <a:t>10/22/1440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EB7A339-169B-4C78-8918-5AC90589BFE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61477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</p:sp>
      <p:grpSp>
        <p:nvGrpSpPr>
          <p:cNvPr id="9" name="Group 8"/>
          <p:cNvGrpSpPr/>
          <p:nvPr/>
        </p:nvGrpSpPr>
        <p:grpSpPr>
          <a:xfrm>
            <a:off x="1972021" y="1052743"/>
            <a:ext cx="8230002" cy="4753147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1282238-31E4-4CA4-8061-C4BAF595FB0F}" type="datetimeFigureOut">
              <a:rPr lang="fa-IR" smtClean="0"/>
              <a:pPr/>
              <a:t>10/22/1440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EB7A339-169B-4C78-8918-5AC90589BFE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02737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Section Header">
    <p:bg>
      <p:bgPr>
        <a:solidFill>
          <a:srgbClr val="FE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rgbClr val="CEAD7C"/>
          </a:solidFill>
          <a:ln>
            <a:noFill/>
          </a:ln>
        </p:spPr>
      </p:sp>
      <p:grpSp>
        <p:nvGrpSpPr>
          <p:cNvPr id="9" name="Group 8"/>
          <p:cNvGrpSpPr/>
          <p:nvPr/>
        </p:nvGrpSpPr>
        <p:grpSpPr>
          <a:xfrm>
            <a:off x="1972021" y="1052743"/>
            <a:ext cx="8230002" cy="4753147"/>
            <a:chOff x="2452688" y="1262063"/>
            <a:chExt cx="7286625" cy="4333875"/>
          </a:xfrm>
          <a:solidFill>
            <a:srgbClr val="FFF6DD"/>
          </a:solidFill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CEAD7C"/>
            </a:solidFill>
            <a:ln w="0">
              <a:solidFill>
                <a:srgbClr val="CEAD7C"/>
              </a:solidFill>
              <a:prstDash val="solid"/>
              <a:round/>
              <a:headEnd/>
              <a:tailEnd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1282238-31E4-4CA4-8061-C4BAF595FB0F}" type="datetimeFigureOut">
              <a:rPr lang="fa-IR" smtClean="0"/>
              <a:pPr/>
              <a:t>10/22/1440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EB7A339-169B-4C78-8918-5AC90589BFE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17454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2238-31E4-4CA4-8061-C4BAF595FB0F}" type="datetimeFigureOut">
              <a:rPr lang="fa-IR" smtClean="0"/>
              <a:pPr/>
              <a:t>10/22/1440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A339-169B-4C78-8918-5AC90589BFE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126335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2238-31E4-4CA4-8061-C4BAF595FB0F}" type="datetimeFigureOut">
              <a:rPr lang="fa-IR" smtClean="0"/>
              <a:pPr/>
              <a:t>10/22/1440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A339-169B-4C78-8918-5AC90589BFE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159740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E1282238-31E4-4CA4-8061-C4BAF595FB0F}" type="datetimeFigureOut">
              <a:rPr lang="fa-IR" smtClean="0"/>
              <a:pPr/>
              <a:t>10/22/1440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7EB7A339-169B-4C78-8918-5AC90589BFE8}" type="slidenum">
              <a:rPr lang="fa-IR" smtClean="0"/>
              <a:pPr/>
              <a:t>‹#›</a:t>
            </a:fld>
            <a:endParaRPr lang="fa-IR"/>
          </a:p>
        </p:txBody>
      </p:sp>
      <p:cxnSp>
        <p:nvCxnSpPr>
          <p:cNvPr id="9" name="Straight Connector 8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6746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30" r:id="rId2"/>
    <p:sldLayoutId id="2147483726" r:id="rId3"/>
    <p:sldLayoutId id="2147483716" r:id="rId4"/>
    <p:sldLayoutId id="2147483717" r:id="rId5"/>
    <p:sldLayoutId id="2147483728" r:id="rId6"/>
    <p:sldLayoutId id="2147483731" r:id="rId7"/>
    <p:sldLayoutId id="2147483718" r:id="rId8"/>
    <p:sldLayoutId id="2147483719" r:id="rId9"/>
    <p:sldLayoutId id="2147483720" r:id="rId10"/>
    <p:sldLayoutId id="2147483721" r:id="rId11"/>
    <p:sldLayoutId id="2147483727" r:id="rId12"/>
    <p:sldLayoutId id="2147483729" r:id="rId13"/>
    <p:sldLayoutId id="2147483722" r:id="rId14"/>
    <p:sldLayoutId id="2147483723" r:id="rId15"/>
    <p:sldLayoutId id="2147483724" r:id="rId16"/>
    <p:sldLayoutId id="2147483725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1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E1282238-31E4-4CA4-8061-C4BAF595FB0F}" type="datetimeFigureOut">
              <a:rPr lang="fa-IR" smtClean="0"/>
              <a:pPr/>
              <a:t>10/22/1440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7EB7A339-169B-4C78-8918-5AC90589BFE8}" type="slidenum">
              <a:rPr lang="fa-IR" smtClean="0"/>
              <a:pPr/>
              <a:t>‹#›</a:t>
            </a:fld>
            <a:endParaRPr lang="fa-IR"/>
          </a:p>
        </p:txBody>
      </p:sp>
      <p:cxnSp>
        <p:nvCxnSpPr>
          <p:cNvPr id="9" name="Straight Connector 8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7211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6" r:id="rId8"/>
    <p:sldLayoutId id="2147483745" r:id="rId9"/>
    <p:sldLayoutId id="2147483740" r:id="rId10"/>
    <p:sldLayoutId id="2147483741" r:id="rId11"/>
    <p:sldLayoutId id="2147483742" r:id="rId12"/>
    <p:sldLayoutId id="2147483743" r:id="rId13"/>
    <p:sldLayoutId id="2147483744" r:id="rId14"/>
  </p:sldLayoutIdLst>
  <p:txStyles>
    <p:titleStyle>
      <a:lvl1pPr algn="l" defTabSz="914400" rtl="1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7839" y="1200840"/>
            <a:ext cx="3177197" cy="392516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6767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1010653" y="428875"/>
            <a:ext cx="10132344" cy="7921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defPPr>
              <a:defRPr lang="en-US"/>
            </a:defPPr>
            <a:lvl1pPr algn="ctr" rtl="1">
              <a:lnSpc>
                <a:spcPct val="99000"/>
              </a:lnSpc>
              <a:spcBef>
                <a:spcPct val="0"/>
              </a:spcBef>
              <a:buNone/>
              <a:defRPr sz="3600" b="1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+mj-ea"/>
                <a:cs typeface="B Nazanin" panose="00000400000000000000" pitchFamily="2" charset="-78"/>
              </a:defRPr>
            </a:lvl1pPr>
          </a:lstStyle>
          <a:p>
            <a:r>
              <a:rPr lang="fa-IR" altLang="fa-IR" dirty="0">
                <a:solidFill>
                  <a:schemeClr val="accent2">
                    <a:lumMod val="75000"/>
                  </a:schemeClr>
                </a:solidFill>
              </a:rPr>
              <a:t>شرایط عمومی صدور کارت بازرگانی برای اشخاص حقیقی ایرانی</a:t>
            </a:r>
            <a:endParaRPr lang="en-US" altLang="fa-I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1010653" y="1725112"/>
            <a:ext cx="10132344" cy="3881604"/>
          </a:xfrm>
          <a:prstGeom prst="rect">
            <a:avLst/>
          </a:prstGeom>
        </p:spPr>
        <p:txBody>
          <a:bodyPr/>
          <a:lstStyle>
            <a:lvl1pPr marL="32004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altLang="en-US" sz="24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داشتن حداقل23 سال تمام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altLang="en-US" sz="24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 داشتن حداقل مدرک دیپلم متوسطه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altLang="en-US" sz="24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داشتن برگ پایان خدمت برای آقایان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altLang="en-US" sz="24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داشتن سه سال سابق تولیدی یا تجاری به تایید دو نفر از دارندگان کارت بازرگانی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altLang="en-US" sz="24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داشتن محل کسب مناسب ملکی یا استیجاری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altLang="en-US" sz="24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داشتن دفاتر قانونی و اظهارنامه ثبتی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altLang="en-US" sz="24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داشتن حساب جاری در یکی از بانک‌های داخلی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fa-IR" altLang="en-US" sz="2400" b="1" dirty="0" smtClean="0">
              <a:solidFill>
                <a:schemeClr val="accent6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altLang="en-US" sz="2400" b="1" dirty="0" smtClean="0">
              <a:solidFill>
                <a:schemeClr val="accent6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39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62790" y="489117"/>
            <a:ext cx="10295020" cy="60575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defPPr>
              <a:defRPr lang="en-US"/>
            </a:defPPr>
            <a:lvl1pPr algn="ctr" rtl="1">
              <a:lnSpc>
                <a:spcPct val="99000"/>
              </a:lnSpc>
              <a:spcBef>
                <a:spcPct val="0"/>
              </a:spcBef>
              <a:buNone/>
              <a:defRPr sz="3600" b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B Nazanin" panose="00000400000000000000" pitchFamily="2" charset="-78"/>
              </a:defRPr>
            </a:lvl1pPr>
          </a:lstStyle>
          <a:p>
            <a:r>
              <a:rPr lang="fa-IR" altLang="fa-IR" dirty="0" smtClean="0"/>
              <a:t>شرایط </a:t>
            </a:r>
            <a:r>
              <a:rPr lang="fa-IR" altLang="fa-IR" dirty="0"/>
              <a:t>عمومی صدور کارت بازرگانی برای اشخاص حقیقی ایرانی</a:t>
            </a:r>
            <a:endParaRPr lang="en-US" altLang="fa-IR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788485" y="1820195"/>
            <a:ext cx="8569325" cy="27638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320040" indent="-320040" algn="r" rtl="1">
              <a:lnSpc>
                <a:spcPct val="111000"/>
              </a:lnSpc>
              <a:spcBef>
                <a:spcPts val="930"/>
              </a:spcBef>
              <a:buClr>
                <a:srgbClr val="FF0000"/>
              </a:buClr>
              <a:buFont typeface="Wingdings" panose="05000000000000000000" pitchFamily="2" charset="2"/>
              <a:buChar char="v"/>
              <a:defRPr sz="2400" b="1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defRPr>
            </a:lvl1pPr>
            <a:lvl2pPr marL="640080" indent="-320040" algn="r" rtl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 marL="960120" indent="-320040" algn="r" rtl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 marL="1280160" indent="-320040" algn="r" rtl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  <a:lvl5pPr marL="1600200" indent="-320040" algn="r" rtl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  <a:lvl6pPr marL="1920240" indent="-320040" algn="r" rtl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>
                <a:solidFill>
                  <a:schemeClr val="accent1">
                    <a:lumMod val="75000"/>
                  </a:schemeClr>
                </a:solidFill>
              </a:defRPr>
            </a:lvl6pPr>
            <a:lvl7pPr marL="2240280" indent="-320040" algn="r" rtl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>
                <a:solidFill>
                  <a:schemeClr val="accent1">
                    <a:lumMod val="75000"/>
                  </a:schemeClr>
                </a:solidFill>
              </a:defRPr>
            </a:lvl7pPr>
            <a:lvl8pPr marL="2560320" indent="-320040" algn="r" rtl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>
                <a:solidFill>
                  <a:schemeClr val="accent1">
                    <a:lumMod val="75000"/>
                  </a:schemeClr>
                </a:solidFill>
              </a:defRPr>
            </a:lvl8pPr>
            <a:lvl9pPr marL="2880360" indent="-320040" algn="r" rtl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>
                <a:solidFill>
                  <a:schemeClr val="accent1">
                    <a:lumMod val="75000"/>
                  </a:schemeClr>
                </a:solidFill>
              </a:defRPr>
            </a:lvl9pPr>
          </a:lstStyle>
          <a:p>
            <a:r>
              <a:rPr lang="fa-IR" altLang="en-US" dirty="0"/>
              <a:t>نداشتن رابطه استخدامی با دستگاه‌های دولتی</a:t>
            </a:r>
          </a:p>
          <a:p>
            <a:r>
              <a:rPr lang="fa-IR" altLang="en-US" dirty="0"/>
              <a:t>نداشتن محکومیت موثر کیفری</a:t>
            </a:r>
          </a:p>
          <a:p>
            <a:r>
              <a:rPr lang="fa-IR" altLang="en-US" dirty="0"/>
              <a:t>عدم ورشکستگی به تقصیر یا </a:t>
            </a:r>
            <a:r>
              <a:rPr lang="fa-IR" altLang="en-US" dirty="0" smtClean="0"/>
              <a:t>تقلب</a:t>
            </a:r>
          </a:p>
          <a:p>
            <a:r>
              <a:rPr lang="fa-IR" altLang="en-US" dirty="0" smtClean="0"/>
              <a:t>ارائه </a:t>
            </a:r>
            <a:r>
              <a:rPr lang="fa-IR" altLang="en-US" dirty="0"/>
              <a:t>گواهی اداره امور مالیاتی </a:t>
            </a:r>
            <a:endParaRPr lang="fa-IR" altLang="en-US" dirty="0" smtClean="0"/>
          </a:p>
          <a:p>
            <a:r>
              <a:rPr lang="fa-IR" altLang="en-US" dirty="0" smtClean="0"/>
              <a:t>ارائه </a:t>
            </a:r>
            <a:r>
              <a:rPr lang="fa-IR" altLang="en-US" dirty="0"/>
              <a:t>گواهی از گمرک جمهوری اسلامی ایران مبنی بر عدم بدهی قطعی</a:t>
            </a:r>
          </a:p>
          <a:p>
            <a:endParaRPr lang="fa-IR" altLang="en-US" dirty="0"/>
          </a:p>
          <a:p>
            <a:endParaRPr lang="fa-IR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4277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1977" y="2305891"/>
            <a:ext cx="4478829" cy="150810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algn="ctr" rtl="1">
              <a:lnSpc>
                <a:spcPct val="150000"/>
              </a:lnSpc>
              <a:spcBef>
                <a:spcPct val="0"/>
              </a:spcBef>
            </a:pPr>
            <a:r>
              <a:rPr lang="fa-IR" sz="3200" b="1" dirty="0" smtClean="0">
                <a:solidFill>
                  <a:srgbClr val="CC0066"/>
                </a:solidFill>
                <a:latin typeface="+mj-lt"/>
                <a:ea typeface="+mj-ea"/>
                <a:cs typeface="B Nazanin" panose="00000400000000000000" pitchFamily="2" charset="-78"/>
              </a:rPr>
              <a:t>پایان</a:t>
            </a:r>
          </a:p>
          <a:p>
            <a:pPr algn="ctr" rtl="1">
              <a:lnSpc>
                <a:spcPct val="150000"/>
              </a:lnSpc>
              <a:spcBef>
                <a:spcPct val="0"/>
              </a:spcBef>
            </a:pPr>
            <a:r>
              <a:rPr lang="fa-IR" sz="3200" b="1" dirty="0" smtClean="0">
                <a:solidFill>
                  <a:srgbClr val="CC0066"/>
                </a:solidFill>
                <a:latin typeface="+mj-lt"/>
                <a:ea typeface="+mj-ea"/>
                <a:cs typeface="B Nazanin" panose="00000400000000000000" pitchFamily="2" charset="-78"/>
              </a:rPr>
              <a:t>با سپاس از حسن توجه شما</a:t>
            </a:r>
            <a:endParaRPr lang="fa-IR" sz="3200" b="1" dirty="0">
              <a:solidFill>
                <a:srgbClr val="CC0066"/>
              </a:solidFill>
              <a:latin typeface="+mj-lt"/>
              <a:ea typeface="+mj-ea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455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9164" y="1380325"/>
            <a:ext cx="6009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altLang="en-US" sz="4400" b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IranNastaliq" panose="02020505000000020003" pitchFamily="18" charset="0"/>
                <a:cs typeface="B Nazanin" panose="00000400000000000000" pitchFamily="2" charset="-78"/>
              </a:rPr>
              <a:t>سمینار مقررات کارت بازرگانی </a:t>
            </a:r>
            <a:endParaRPr lang="fa-IR" altLang="en-US" sz="4400" b="1" dirty="0" smtClean="0">
              <a:solidFill>
                <a:schemeClr val="tx2">
                  <a:lumMod val="75000"/>
                  <a:lumOff val="2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IranNastaliq" panose="02020505000000020003" pitchFamily="18" charset="0"/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68752" y="4856135"/>
            <a:ext cx="3857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sz="36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محل برگزاری: اتاق </a:t>
            </a:r>
            <a:r>
              <a:rPr lang="fa-IR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Nazanin" panose="00000400000000000000" pitchFamily="2" charset="-78"/>
              </a:rPr>
              <a:t>تعاون</a:t>
            </a:r>
            <a:endParaRPr lang="fa-IR" sz="36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accent4">
                  <a:lumMod val="5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96003" y="2599435"/>
            <a:ext cx="40078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4400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IranNastaliq" panose="02020505000000020003" pitchFamily="18" charset="0"/>
                <a:cs typeface="B Nazanin" panose="00000400000000000000" pitchFamily="2" charset="-78"/>
              </a:rPr>
              <a:t>مدرس: مظفر ناصری</a:t>
            </a:r>
          </a:p>
        </p:txBody>
      </p:sp>
    </p:spTree>
    <p:extLst>
      <p:ext uri="{BB962C8B-B14F-4D97-AF65-F5344CB8AC3E}">
        <p14:creationId xmlns:p14="http://schemas.microsoft.com/office/powerpoint/2010/main" xmlns="" val="367498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5407" y="1716500"/>
            <a:ext cx="771180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defRPr/>
            </a:pPr>
            <a:r>
              <a:rPr lang="fa-IR" sz="4400" b="1" dirty="0">
                <a:solidFill>
                  <a:srgbClr val="647358"/>
                </a:solidFill>
                <a:cs typeface="B Nazanin" panose="00000400000000000000" pitchFamily="2" charset="-78"/>
              </a:rPr>
              <a:t>رمز و راز تغییر این است که همه انرژی </a:t>
            </a:r>
            <a:r>
              <a:rPr lang="fa-IR" sz="4400" b="1" dirty="0" smtClean="0">
                <a:solidFill>
                  <a:srgbClr val="647358"/>
                </a:solidFill>
                <a:cs typeface="B Nazanin" panose="00000400000000000000" pitchFamily="2" charset="-78"/>
              </a:rPr>
              <a:t>خود </a:t>
            </a:r>
            <a:r>
              <a:rPr lang="fa-IR" sz="4400" b="1" dirty="0">
                <a:solidFill>
                  <a:srgbClr val="647358"/>
                </a:solidFill>
                <a:cs typeface="B Nazanin" panose="00000400000000000000" pitchFamily="2" charset="-78"/>
              </a:rPr>
              <a:t>را نه برای مبارزه با گذشته؛ بلکه برای ساختن آینده بکار </a:t>
            </a:r>
            <a:r>
              <a:rPr lang="fa-IR" sz="4400" b="1" dirty="0" smtClean="0">
                <a:solidFill>
                  <a:srgbClr val="647358"/>
                </a:solidFill>
                <a:cs typeface="B Nazanin" panose="00000400000000000000" pitchFamily="2" charset="-78"/>
              </a:rPr>
              <a:t>بگیرید.</a:t>
            </a:r>
            <a:endParaRPr lang="en-US" sz="4400" dirty="0">
              <a:solidFill>
                <a:srgbClr val="647358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491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20317" y="286821"/>
            <a:ext cx="6631332" cy="7046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1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altLang="fa-IR" sz="3600" b="1" dirty="0" smtClean="0">
                <a:solidFill>
                  <a:srgbClr val="1A3A0E"/>
                </a:solidFill>
                <a:cs typeface="B Titr" pitchFamily="2" charset="-78"/>
              </a:rPr>
              <a:t>محورهای آموزش</a:t>
            </a:r>
            <a:endParaRPr lang="fa-IR" altLang="fa-IR" sz="3600" b="1" dirty="0" smtClean="0">
              <a:solidFill>
                <a:srgbClr val="1A3A0E"/>
              </a:solidFill>
              <a:cs typeface="B Titr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32182" y="1090670"/>
            <a:ext cx="83287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v"/>
              <a:defRPr/>
            </a:pPr>
            <a:r>
              <a:rPr lang="fa-IR" sz="2000" b="1" dirty="0" smtClean="0">
                <a:solidFill>
                  <a:srgbClr val="2A5F17"/>
                </a:solidFill>
                <a:cs typeface="B Titr" pitchFamily="2" charset="-78"/>
              </a:rPr>
              <a:t>الزامات قانونی دریافت کارت بازرگانی</a:t>
            </a:r>
          </a:p>
          <a:p>
            <a:pPr marL="285750" indent="-285750" algn="r" rtl="1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v"/>
              <a:defRPr/>
            </a:pPr>
            <a:r>
              <a:rPr lang="fa-IR" sz="2000" b="1" dirty="0" smtClean="0">
                <a:solidFill>
                  <a:srgbClr val="2A5F17"/>
                </a:solidFill>
                <a:cs typeface="B Titr" pitchFamily="2" charset="-78"/>
              </a:rPr>
              <a:t>موارد استثناء از دریافت کارت بازرگانی </a:t>
            </a:r>
          </a:p>
          <a:p>
            <a:pPr marL="285750" indent="-285750" algn="r" rtl="1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v"/>
              <a:defRPr/>
            </a:pPr>
            <a:r>
              <a:rPr lang="fa-IR" sz="2000" b="1" dirty="0" smtClean="0">
                <a:solidFill>
                  <a:srgbClr val="2A5F17"/>
                </a:solidFill>
                <a:cs typeface="B Titr" pitchFamily="2" charset="-78"/>
              </a:rPr>
              <a:t>انواع کارت بازرگانی</a:t>
            </a:r>
          </a:p>
          <a:p>
            <a:pPr marL="285750" indent="-285750" algn="r" rtl="1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v"/>
              <a:defRPr/>
            </a:pPr>
            <a:r>
              <a:rPr lang="fa-IR" sz="2000" b="1" dirty="0" smtClean="0">
                <a:solidFill>
                  <a:srgbClr val="2A5F17"/>
                </a:solidFill>
                <a:cs typeface="B Titr" pitchFamily="2" charset="-78"/>
              </a:rPr>
              <a:t>شرایط اهلیت دریافت کارت بازرگانی</a:t>
            </a:r>
          </a:p>
          <a:p>
            <a:pPr marL="285750" indent="-285750" algn="r" rtl="1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v"/>
              <a:defRPr/>
            </a:pPr>
            <a:r>
              <a:rPr lang="fa-IR" sz="2000" b="1" dirty="0" smtClean="0">
                <a:solidFill>
                  <a:srgbClr val="2A5F17"/>
                </a:solidFill>
                <a:cs typeface="B Titr" pitchFamily="2" charset="-78"/>
              </a:rPr>
              <a:t>فرایند دریافت کارت بازرگانی</a:t>
            </a:r>
          </a:p>
          <a:p>
            <a:pPr marL="285750" indent="-285750" algn="r" rtl="1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v"/>
              <a:defRPr/>
            </a:pPr>
            <a:r>
              <a:rPr lang="fa-IR" sz="2000" b="1" dirty="0" smtClean="0">
                <a:solidFill>
                  <a:srgbClr val="2A5F17"/>
                </a:solidFill>
                <a:cs typeface="B Titr" pitchFamily="2" charset="-78"/>
              </a:rPr>
              <a:t>فرایند تمدید، تعلیق، ابطال و احیاء کارت بازرگانی</a:t>
            </a:r>
          </a:p>
          <a:p>
            <a:pPr marL="285750" indent="-285750" algn="r" rtl="1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v"/>
              <a:defRPr/>
            </a:pPr>
            <a:r>
              <a:rPr lang="fa-IR" sz="2000" b="1" dirty="0" smtClean="0">
                <a:solidFill>
                  <a:srgbClr val="2A5F17"/>
                </a:solidFill>
                <a:cs typeface="B Titr" pitchFamily="2" charset="-78"/>
              </a:rPr>
              <a:t>مرجع رسیدگی به اختلافات بازرگانی </a:t>
            </a:r>
            <a:endParaRPr lang="fa-IR" sz="2000" b="1" dirty="0">
              <a:solidFill>
                <a:srgbClr val="2A5F17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46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2350162" y="319274"/>
            <a:ext cx="8851238" cy="6361947"/>
            <a:chOff x="2554699" y="307242"/>
            <a:chExt cx="8851238" cy="6361947"/>
          </a:xfrm>
        </p:grpSpPr>
        <p:grpSp>
          <p:nvGrpSpPr>
            <p:cNvPr id="54" name="Group 53"/>
            <p:cNvGrpSpPr/>
            <p:nvPr/>
          </p:nvGrpSpPr>
          <p:grpSpPr>
            <a:xfrm>
              <a:off x="2554699" y="307242"/>
              <a:ext cx="8851238" cy="6361947"/>
              <a:chOff x="2554699" y="307242"/>
              <a:chExt cx="8851238" cy="6361947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2554699" y="307242"/>
                <a:ext cx="8851238" cy="6361947"/>
                <a:chOff x="1215757" y="48277"/>
                <a:chExt cx="8851238" cy="6361947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1215757" y="48277"/>
                  <a:ext cx="8851238" cy="6361947"/>
                  <a:chOff x="910957" y="363962"/>
                  <a:chExt cx="8851238" cy="6361947"/>
                </a:xfrm>
              </p:grpSpPr>
              <p:sp>
                <p:nvSpPr>
                  <p:cNvPr id="23" name="Freeform 22"/>
                  <p:cNvSpPr/>
                  <p:nvPr/>
                </p:nvSpPr>
                <p:spPr>
                  <a:xfrm>
                    <a:off x="7781937" y="2566740"/>
                    <a:ext cx="1980258" cy="917824"/>
                  </a:xfrm>
                  <a:custGeom>
                    <a:avLst/>
                    <a:gdLst>
                      <a:gd name="connsiteX0" fmla="*/ 0 w 1835649"/>
                      <a:gd name="connsiteY0" fmla="*/ 91782 h 917824"/>
                      <a:gd name="connsiteX1" fmla="*/ 91782 w 1835649"/>
                      <a:gd name="connsiteY1" fmla="*/ 0 h 917824"/>
                      <a:gd name="connsiteX2" fmla="*/ 1743867 w 1835649"/>
                      <a:gd name="connsiteY2" fmla="*/ 0 h 917824"/>
                      <a:gd name="connsiteX3" fmla="*/ 1835649 w 1835649"/>
                      <a:gd name="connsiteY3" fmla="*/ 91782 h 917824"/>
                      <a:gd name="connsiteX4" fmla="*/ 1835649 w 1835649"/>
                      <a:gd name="connsiteY4" fmla="*/ 826042 h 917824"/>
                      <a:gd name="connsiteX5" fmla="*/ 1743867 w 1835649"/>
                      <a:gd name="connsiteY5" fmla="*/ 917824 h 917824"/>
                      <a:gd name="connsiteX6" fmla="*/ 91782 w 1835649"/>
                      <a:gd name="connsiteY6" fmla="*/ 917824 h 917824"/>
                      <a:gd name="connsiteX7" fmla="*/ 0 w 1835649"/>
                      <a:gd name="connsiteY7" fmla="*/ 826042 h 917824"/>
                      <a:gd name="connsiteX8" fmla="*/ 0 w 1835649"/>
                      <a:gd name="connsiteY8" fmla="*/ 91782 h 9178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35649" h="917824">
                        <a:moveTo>
                          <a:pt x="0" y="91782"/>
                        </a:moveTo>
                        <a:cubicBezTo>
                          <a:pt x="0" y="41092"/>
                          <a:pt x="41092" y="0"/>
                          <a:pt x="91782" y="0"/>
                        </a:cubicBezTo>
                        <a:lnTo>
                          <a:pt x="1743867" y="0"/>
                        </a:lnTo>
                        <a:cubicBezTo>
                          <a:pt x="1794557" y="0"/>
                          <a:pt x="1835649" y="41092"/>
                          <a:pt x="1835649" y="91782"/>
                        </a:cubicBezTo>
                        <a:lnTo>
                          <a:pt x="1835649" y="826042"/>
                        </a:lnTo>
                        <a:cubicBezTo>
                          <a:pt x="1835649" y="876732"/>
                          <a:pt x="1794557" y="917824"/>
                          <a:pt x="1743867" y="917824"/>
                        </a:cubicBezTo>
                        <a:lnTo>
                          <a:pt x="91782" y="917824"/>
                        </a:lnTo>
                        <a:cubicBezTo>
                          <a:pt x="41092" y="917824"/>
                          <a:pt x="0" y="876732"/>
                          <a:pt x="0" y="826042"/>
                        </a:cubicBezTo>
                        <a:lnTo>
                          <a:pt x="0" y="91782"/>
                        </a:lnTo>
                        <a:close/>
                      </a:path>
                    </a:pathLst>
                  </a:custGeom>
                </p:spPr>
                <p:style>
                  <a:lnRef idx="0">
                    <a:schemeClr val="accent4"/>
                  </a:lnRef>
                  <a:fillRef idx="3">
                    <a:schemeClr val="accent4"/>
                  </a:fillRef>
                  <a:effectRef idx="3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42122" tIns="42122" rIns="42122" bIns="42122" numCol="1" spcCol="1270" anchor="ctr" anchorCtr="0">
                    <a:noAutofit/>
                  </a:bodyPr>
                  <a:lstStyle/>
                  <a:p>
                    <a:pPr lvl="0" algn="ctr" defTabSz="1066800" rtl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fa-IR" sz="2400" kern="1200" dirty="0" smtClean="0">
                        <a:cs typeface="B Nazanin" panose="00000400000000000000" pitchFamily="2" charset="-78"/>
                      </a:rPr>
                      <a:t>انواع کارت بازرگانی</a:t>
                    </a:r>
                    <a:endParaRPr lang="fa-IR" sz="2400" kern="1200" dirty="0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25" name="Freeform 24"/>
                  <p:cNvSpPr/>
                  <p:nvPr/>
                </p:nvSpPr>
                <p:spPr>
                  <a:xfrm>
                    <a:off x="5199947" y="891711"/>
                    <a:ext cx="1835649" cy="917824"/>
                  </a:xfrm>
                  <a:custGeom>
                    <a:avLst/>
                    <a:gdLst>
                      <a:gd name="connsiteX0" fmla="*/ 0 w 1835649"/>
                      <a:gd name="connsiteY0" fmla="*/ 91782 h 917824"/>
                      <a:gd name="connsiteX1" fmla="*/ 91782 w 1835649"/>
                      <a:gd name="connsiteY1" fmla="*/ 0 h 917824"/>
                      <a:gd name="connsiteX2" fmla="*/ 1743867 w 1835649"/>
                      <a:gd name="connsiteY2" fmla="*/ 0 h 917824"/>
                      <a:gd name="connsiteX3" fmla="*/ 1835649 w 1835649"/>
                      <a:gd name="connsiteY3" fmla="*/ 91782 h 917824"/>
                      <a:gd name="connsiteX4" fmla="*/ 1835649 w 1835649"/>
                      <a:gd name="connsiteY4" fmla="*/ 826042 h 917824"/>
                      <a:gd name="connsiteX5" fmla="*/ 1743867 w 1835649"/>
                      <a:gd name="connsiteY5" fmla="*/ 917824 h 917824"/>
                      <a:gd name="connsiteX6" fmla="*/ 91782 w 1835649"/>
                      <a:gd name="connsiteY6" fmla="*/ 917824 h 917824"/>
                      <a:gd name="connsiteX7" fmla="*/ 0 w 1835649"/>
                      <a:gd name="connsiteY7" fmla="*/ 826042 h 917824"/>
                      <a:gd name="connsiteX8" fmla="*/ 0 w 1835649"/>
                      <a:gd name="connsiteY8" fmla="*/ 91782 h 9178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35649" h="917824">
                        <a:moveTo>
                          <a:pt x="0" y="91782"/>
                        </a:moveTo>
                        <a:cubicBezTo>
                          <a:pt x="0" y="41092"/>
                          <a:pt x="41092" y="0"/>
                          <a:pt x="91782" y="0"/>
                        </a:cubicBezTo>
                        <a:lnTo>
                          <a:pt x="1743867" y="0"/>
                        </a:lnTo>
                        <a:cubicBezTo>
                          <a:pt x="1794557" y="0"/>
                          <a:pt x="1835649" y="41092"/>
                          <a:pt x="1835649" y="91782"/>
                        </a:cubicBezTo>
                        <a:lnTo>
                          <a:pt x="1835649" y="826042"/>
                        </a:lnTo>
                        <a:cubicBezTo>
                          <a:pt x="1835649" y="876732"/>
                          <a:pt x="1794557" y="917824"/>
                          <a:pt x="1743867" y="917824"/>
                        </a:cubicBezTo>
                        <a:lnTo>
                          <a:pt x="91782" y="917824"/>
                        </a:lnTo>
                        <a:cubicBezTo>
                          <a:pt x="41092" y="917824"/>
                          <a:pt x="0" y="876732"/>
                          <a:pt x="0" y="826042"/>
                        </a:cubicBezTo>
                        <a:lnTo>
                          <a:pt x="0" y="91782"/>
                        </a:lnTo>
                        <a:close/>
                      </a:path>
                    </a:pathLst>
                  </a:custGeom>
                </p:spPr>
                <p:style>
                  <a:lnRef idx="0">
                    <a:schemeClr val="accent4"/>
                  </a:lnRef>
                  <a:fillRef idx="3">
                    <a:schemeClr val="accent4"/>
                  </a:fillRef>
                  <a:effectRef idx="3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42122" tIns="42122" rIns="42122" bIns="42122" numCol="1" spcCol="1270" anchor="ctr" anchorCtr="0">
                    <a:noAutofit/>
                  </a:bodyPr>
                  <a:lstStyle/>
                  <a:p>
                    <a:pPr lvl="0" algn="ctr" defTabSz="1066800" rtl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fa-IR" sz="2400" kern="1200" dirty="0" smtClean="0">
                        <a:cs typeface="B Nazanin" panose="00000400000000000000" pitchFamily="2" charset="-78"/>
                      </a:rPr>
                      <a:t>از نظر مدت اعتبار</a:t>
                    </a:r>
                    <a:endParaRPr lang="fa-IR" sz="2400" kern="1200" dirty="0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27" name="Freeform 26"/>
                  <p:cNvSpPr/>
                  <p:nvPr/>
                </p:nvSpPr>
                <p:spPr>
                  <a:xfrm>
                    <a:off x="2630038" y="363962"/>
                    <a:ext cx="1835649" cy="917824"/>
                  </a:xfrm>
                  <a:custGeom>
                    <a:avLst/>
                    <a:gdLst>
                      <a:gd name="connsiteX0" fmla="*/ 0 w 1835649"/>
                      <a:gd name="connsiteY0" fmla="*/ 91782 h 917824"/>
                      <a:gd name="connsiteX1" fmla="*/ 91782 w 1835649"/>
                      <a:gd name="connsiteY1" fmla="*/ 0 h 917824"/>
                      <a:gd name="connsiteX2" fmla="*/ 1743867 w 1835649"/>
                      <a:gd name="connsiteY2" fmla="*/ 0 h 917824"/>
                      <a:gd name="connsiteX3" fmla="*/ 1835649 w 1835649"/>
                      <a:gd name="connsiteY3" fmla="*/ 91782 h 917824"/>
                      <a:gd name="connsiteX4" fmla="*/ 1835649 w 1835649"/>
                      <a:gd name="connsiteY4" fmla="*/ 826042 h 917824"/>
                      <a:gd name="connsiteX5" fmla="*/ 1743867 w 1835649"/>
                      <a:gd name="connsiteY5" fmla="*/ 917824 h 917824"/>
                      <a:gd name="connsiteX6" fmla="*/ 91782 w 1835649"/>
                      <a:gd name="connsiteY6" fmla="*/ 917824 h 917824"/>
                      <a:gd name="connsiteX7" fmla="*/ 0 w 1835649"/>
                      <a:gd name="connsiteY7" fmla="*/ 826042 h 917824"/>
                      <a:gd name="connsiteX8" fmla="*/ 0 w 1835649"/>
                      <a:gd name="connsiteY8" fmla="*/ 91782 h 9178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35649" h="917824">
                        <a:moveTo>
                          <a:pt x="0" y="91782"/>
                        </a:moveTo>
                        <a:cubicBezTo>
                          <a:pt x="0" y="41092"/>
                          <a:pt x="41092" y="0"/>
                          <a:pt x="91782" y="0"/>
                        </a:cubicBezTo>
                        <a:lnTo>
                          <a:pt x="1743867" y="0"/>
                        </a:lnTo>
                        <a:cubicBezTo>
                          <a:pt x="1794557" y="0"/>
                          <a:pt x="1835649" y="41092"/>
                          <a:pt x="1835649" y="91782"/>
                        </a:cubicBezTo>
                        <a:lnTo>
                          <a:pt x="1835649" y="826042"/>
                        </a:lnTo>
                        <a:cubicBezTo>
                          <a:pt x="1835649" y="876732"/>
                          <a:pt x="1794557" y="917824"/>
                          <a:pt x="1743867" y="917824"/>
                        </a:cubicBezTo>
                        <a:lnTo>
                          <a:pt x="91782" y="917824"/>
                        </a:lnTo>
                        <a:cubicBezTo>
                          <a:pt x="41092" y="917824"/>
                          <a:pt x="0" y="876732"/>
                          <a:pt x="0" y="826042"/>
                        </a:cubicBezTo>
                        <a:lnTo>
                          <a:pt x="0" y="91782"/>
                        </a:lnTo>
                        <a:close/>
                      </a:path>
                    </a:pathLst>
                  </a:custGeom>
                </p:spPr>
                <p:style>
                  <a:lnRef idx="0">
                    <a:schemeClr val="accent4"/>
                  </a:lnRef>
                  <a:fillRef idx="3">
                    <a:schemeClr val="accent4"/>
                  </a:fillRef>
                  <a:effectRef idx="3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42122" tIns="42122" rIns="42122" bIns="42122" numCol="1" spcCol="1270" anchor="ctr" anchorCtr="0">
                    <a:noAutofit/>
                  </a:bodyPr>
                  <a:lstStyle/>
                  <a:p>
                    <a:pPr lvl="0" algn="ctr" defTabSz="1066800" rtl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fa-IR" sz="2400" kern="1200" dirty="0" smtClean="0">
                        <a:cs typeface="B Nazanin" panose="00000400000000000000" pitchFamily="2" charset="-78"/>
                      </a:rPr>
                      <a:t>دائمی</a:t>
                    </a:r>
                    <a:endParaRPr lang="fa-IR" sz="2400" kern="1200" dirty="0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29" name="Freeform 28"/>
                  <p:cNvSpPr/>
                  <p:nvPr/>
                </p:nvSpPr>
                <p:spPr>
                  <a:xfrm>
                    <a:off x="2630038" y="1419460"/>
                    <a:ext cx="1835649" cy="917824"/>
                  </a:xfrm>
                  <a:custGeom>
                    <a:avLst/>
                    <a:gdLst>
                      <a:gd name="connsiteX0" fmla="*/ 0 w 1835649"/>
                      <a:gd name="connsiteY0" fmla="*/ 91782 h 917824"/>
                      <a:gd name="connsiteX1" fmla="*/ 91782 w 1835649"/>
                      <a:gd name="connsiteY1" fmla="*/ 0 h 917824"/>
                      <a:gd name="connsiteX2" fmla="*/ 1743867 w 1835649"/>
                      <a:gd name="connsiteY2" fmla="*/ 0 h 917824"/>
                      <a:gd name="connsiteX3" fmla="*/ 1835649 w 1835649"/>
                      <a:gd name="connsiteY3" fmla="*/ 91782 h 917824"/>
                      <a:gd name="connsiteX4" fmla="*/ 1835649 w 1835649"/>
                      <a:gd name="connsiteY4" fmla="*/ 826042 h 917824"/>
                      <a:gd name="connsiteX5" fmla="*/ 1743867 w 1835649"/>
                      <a:gd name="connsiteY5" fmla="*/ 917824 h 917824"/>
                      <a:gd name="connsiteX6" fmla="*/ 91782 w 1835649"/>
                      <a:gd name="connsiteY6" fmla="*/ 917824 h 917824"/>
                      <a:gd name="connsiteX7" fmla="*/ 0 w 1835649"/>
                      <a:gd name="connsiteY7" fmla="*/ 826042 h 917824"/>
                      <a:gd name="connsiteX8" fmla="*/ 0 w 1835649"/>
                      <a:gd name="connsiteY8" fmla="*/ 91782 h 9178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35649" h="917824">
                        <a:moveTo>
                          <a:pt x="0" y="91782"/>
                        </a:moveTo>
                        <a:cubicBezTo>
                          <a:pt x="0" y="41092"/>
                          <a:pt x="41092" y="0"/>
                          <a:pt x="91782" y="0"/>
                        </a:cubicBezTo>
                        <a:lnTo>
                          <a:pt x="1743867" y="0"/>
                        </a:lnTo>
                        <a:cubicBezTo>
                          <a:pt x="1794557" y="0"/>
                          <a:pt x="1835649" y="41092"/>
                          <a:pt x="1835649" y="91782"/>
                        </a:cubicBezTo>
                        <a:lnTo>
                          <a:pt x="1835649" y="826042"/>
                        </a:lnTo>
                        <a:cubicBezTo>
                          <a:pt x="1835649" y="876732"/>
                          <a:pt x="1794557" y="917824"/>
                          <a:pt x="1743867" y="917824"/>
                        </a:cubicBezTo>
                        <a:lnTo>
                          <a:pt x="91782" y="917824"/>
                        </a:lnTo>
                        <a:cubicBezTo>
                          <a:pt x="41092" y="917824"/>
                          <a:pt x="0" y="876732"/>
                          <a:pt x="0" y="826042"/>
                        </a:cubicBezTo>
                        <a:lnTo>
                          <a:pt x="0" y="91782"/>
                        </a:lnTo>
                        <a:close/>
                      </a:path>
                    </a:pathLst>
                  </a:custGeom>
                </p:spPr>
                <p:style>
                  <a:lnRef idx="0">
                    <a:schemeClr val="accent4"/>
                  </a:lnRef>
                  <a:fillRef idx="3">
                    <a:schemeClr val="accent4"/>
                  </a:fillRef>
                  <a:effectRef idx="3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42122" tIns="42122" rIns="42122" bIns="42122" numCol="1" spcCol="1270" anchor="ctr" anchorCtr="0">
                    <a:noAutofit/>
                  </a:bodyPr>
                  <a:lstStyle/>
                  <a:p>
                    <a:pPr lvl="0" algn="ctr" defTabSz="1066800" rtl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fa-IR" sz="2400" kern="1200" dirty="0" smtClean="0">
                        <a:cs typeface="B Nazanin" panose="00000400000000000000" pitchFamily="2" charset="-78"/>
                      </a:rPr>
                      <a:t>موقت</a:t>
                    </a:r>
                    <a:endParaRPr lang="fa-IR" sz="2400" kern="1200" dirty="0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31" name="Freeform 30"/>
                  <p:cNvSpPr/>
                  <p:nvPr/>
                </p:nvSpPr>
                <p:spPr>
                  <a:xfrm>
                    <a:off x="4474029" y="4228898"/>
                    <a:ext cx="2561567" cy="917824"/>
                  </a:xfrm>
                  <a:custGeom>
                    <a:avLst/>
                    <a:gdLst>
                      <a:gd name="connsiteX0" fmla="*/ 0 w 1835649"/>
                      <a:gd name="connsiteY0" fmla="*/ 91782 h 917824"/>
                      <a:gd name="connsiteX1" fmla="*/ 91782 w 1835649"/>
                      <a:gd name="connsiteY1" fmla="*/ 0 h 917824"/>
                      <a:gd name="connsiteX2" fmla="*/ 1743867 w 1835649"/>
                      <a:gd name="connsiteY2" fmla="*/ 0 h 917824"/>
                      <a:gd name="connsiteX3" fmla="*/ 1835649 w 1835649"/>
                      <a:gd name="connsiteY3" fmla="*/ 91782 h 917824"/>
                      <a:gd name="connsiteX4" fmla="*/ 1835649 w 1835649"/>
                      <a:gd name="connsiteY4" fmla="*/ 826042 h 917824"/>
                      <a:gd name="connsiteX5" fmla="*/ 1743867 w 1835649"/>
                      <a:gd name="connsiteY5" fmla="*/ 917824 h 917824"/>
                      <a:gd name="connsiteX6" fmla="*/ 91782 w 1835649"/>
                      <a:gd name="connsiteY6" fmla="*/ 917824 h 917824"/>
                      <a:gd name="connsiteX7" fmla="*/ 0 w 1835649"/>
                      <a:gd name="connsiteY7" fmla="*/ 826042 h 917824"/>
                      <a:gd name="connsiteX8" fmla="*/ 0 w 1835649"/>
                      <a:gd name="connsiteY8" fmla="*/ 91782 h 9178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35649" h="917824">
                        <a:moveTo>
                          <a:pt x="0" y="91782"/>
                        </a:moveTo>
                        <a:cubicBezTo>
                          <a:pt x="0" y="41092"/>
                          <a:pt x="41092" y="0"/>
                          <a:pt x="91782" y="0"/>
                        </a:cubicBezTo>
                        <a:lnTo>
                          <a:pt x="1743867" y="0"/>
                        </a:lnTo>
                        <a:cubicBezTo>
                          <a:pt x="1794557" y="0"/>
                          <a:pt x="1835649" y="41092"/>
                          <a:pt x="1835649" y="91782"/>
                        </a:cubicBezTo>
                        <a:lnTo>
                          <a:pt x="1835649" y="826042"/>
                        </a:lnTo>
                        <a:cubicBezTo>
                          <a:pt x="1835649" y="876732"/>
                          <a:pt x="1794557" y="917824"/>
                          <a:pt x="1743867" y="917824"/>
                        </a:cubicBezTo>
                        <a:lnTo>
                          <a:pt x="91782" y="917824"/>
                        </a:lnTo>
                        <a:cubicBezTo>
                          <a:pt x="41092" y="917824"/>
                          <a:pt x="0" y="876732"/>
                          <a:pt x="0" y="826042"/>
                        </a:cubicBezTo>
                        <a:lnTo>
                          <a:pt x="0" y="91782"/>
                        </a:lnTo>
                        <a:close/>
                      </a:path>
                    </a:pathLst>
                  </a:custGeom>
                </p:spPr>
                <p:style>
                  <a:lnRef idx="0">
                    <a:schemeClr val="accent4"/>
                  </a:lnRef>
                  <a:fillRef idx="3">
                    <a:schemeClr val="accent4"/>
                  </a:fillRef>
                  <a:effectRef idx="3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42122" tIns="42122" rIns="42122" bIns="42122" numCol="1" spcCol="1270" anchor="ctr" anchorCtr="0">
                    <a:noAutofit/>
                  </a:bodyPr>
                  <a:lstStyle/>
                  <a:p>
                    <a:pPr lvl="0" algn="ctr" defTabSz="1066800" rtl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fa-IR" sz="2400" kern="1200" dirty="0" smtClean="0">
                        <a:cs typeface="B Nazanin" panose="00000400000000000000" pitchFamily="2" charset="-78"/>
                      </a:rPr>
                      <a:t>از نظر مرجع صدور و تایید</a:t>
                    </a:r>
                    <a:endParaRPr lang="fa-IR" sz="2400" kern="1200" dirty="0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33" name="Freeform 32"/>
                  <p:cNvSpPr/>
                  <p:nvPr/>
                </p:nvSpPr>
                <p:spPr>
                  <a:xfrm>
                    <a:off x="910957" y="2707918"/>
                    <a:ext cx="2375630" cy="917824"/>
                  </a:xfrm>
                  <a:custGeom>
                    <a:avLst/>
                    <a:gdLst>
                      <a:gd name="connsiteX0" fmla="*/ 0 w 1835649"/>
                      <a:gd name="connsiteY0" fmla="*/ 91782 h 917824"/>
                      <a:gd name="connsiteX1" fmla="*/ 91782 w 1835649"/>
                      <a:gd name="connsiteY1" fmla="*/ 0 h 917824"/>
                      <a:gd name="connsiteX2" fmla="*/ 1743867 w 1835649"/>
                      <a:gd name="connsiteY2" fmla="*/ 0 h 917824"/>
                      <a:gd name="connsiteX3" fmla="*/ 1835649 w 1835649"/>
                      <a:gd name="connsiteY3" fmla="*/ 91782 h 917824"/>
                      <a:gd name="connsiteX4" fmla="*/ 1835649 w 1835649"/>
                      <a:gd name="connsiteY4" fmla="*/ 826042 h 917824"/>
                      <a:gd name="connsiteX5" fmla="*/ 1743867 w 1835649"/>
                      <a:gd name="connsiteY5" fmla="*/ 917824 h 917824"/>
                      <a:gd name="connsiteX6" fmla="*/ 91782 w 1835649"/>
                      <a:gd name="connsiteY6" fmla="*/ 917824 h 917824"/>
                      <a:gd name="connsiteX7" fmla="*/ 0 w 1835649"/>
                      <a:gd name="connsiteY7" fmla="*/ 826042 h 917824"/>
                      <a:gd name="connsiteX8" fmla="*/ 0 w 1835649"/>
                      <a:gd name="connsiteY8" fmla="*/ 91782 h 9178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35649" h="917824">
                        <a:moveTo>
                          <a:pt x="0" y="91782"/>
                        </a:moveTo>
                        <a:cubicBezTo>
                          <a:pt x="0" y="41092"/>
                          <a:pt x="41092" y="0"/>
                          <a:pt x="91782" y="0"/>
                        </a:cubicBezTo>
                        <a:lnTo>
                          <a:pt x="1743867" y="0"/>
                        </a:lnTo>
                        <a:cubicBezTo>
                          <a:pt x="1794557" y="0"/>
                          <a:pt x="1835649" y="41092"/>
                          <a:pt x="1835649" y="91782"/>
                        </a:cubicBezTo>
                        <a:lnTo>
                          <a:pt x="1835649" y="826042"/>
                        </a:lnTo>
                        <a:cubicBezTo>
                          <a:pt x="1835649" y="876732"/>
                          <a:pt x="1794557" y="917824"/>
                          <a:pt x="1743867" y="917824"/>
                        </a:cubicBezTo>
                        <a:lnTo>
                          <a:pt x="91782" y="917824"/>
                        </a:lnTo>
                        <a:cubicBezTo>
                          <a:pt x="41092" y="917824"/>
                          <a:pt x="0" y="876732"/>
                          <a:pt x="0" y="826042"/>
                        </a:cubicBezTo>
                        <a:lnTo>
                          <a:pt x="0" y="91782"/>
                        </a:lnTo>
                        <a:close/>
                      </a:path>
                    </a:pathLst>
                  </a:custGeom>
                </p:spPr>
                <p:style>
                  <a:lnRef idx="0">
                    <a:schemeClr val="accent4"/>
                  </a:lnRef>
                  <a:fillRef idx="3">
                    <a:schemeClr val="accent4"/>
                  </a:fillRef>
                  <a:effectRef idx="3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42122" tIns="42122" rIns="42122" bIns="42122" numCol="1" spcCol="1270" anchor="ctr" anchorCtr="0">
                    <a:noAutofit/>
                  </a:bodyPr>
                  <a:lstStyle/>
                  <a:p>
                    <a:pPr lvl="0" algn="ctr" defTabSz="1066800" rtl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fa-IR" sz="2400" kern="1200" dirty="0" smtClean="0">
                        <a:cs typeface="B Nazanin" panose="00000400000000000000" pitchFamily="2" charset="-78"/>
                      </a:rPr>
                      <a:t>کارت بازرگانی معمولی</a:t>
                    </a:r>
                    <a:endParaRPr lang="fa-IR" sz="2400" kern="1200" dirty="0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35" name="Freeform 34"/>
                  <p:cNvSpPr/>
                  <p:nvPr/>
                </p:nvSpPr>
                <p:spPr>
                  <a:xfrm>
                    <a:off x="910957" y="3742320"/>
                    <a:ext cx="2375629" cy="917824"/>
                  </a:xfrm>
                  <a:custGeom>
                    <a:avLst/>
                    <a:gdLst>
                      <a:gd name="connsiteX0" fmla="*/ 0 w 1835649"/>
                      <a:gd name="connsiteY0" fmla="*/ 91782 h 917824"/>
                      <a:gd name="connsiteX1" fmla="*/ 91782 w 1835649"/>
                      <a:gd name="connsiteY1" fmla="*/ 0 h 917824"/>
                      <a:gd name="connsiteX2" fmla="*/ 1743867 w 1835649"/>
                      <a:gd name="connsiteY2" fmla="*/ 0 h 917824"/>
                      <a:gd name="connsiteX3" fmla="*/ 1835649 w 1835649"/>
                      <a:gd name="connsiteY3" fmla="*/ 91782 h 917824"/>
                      <a:gd name="connsiteX4" fmla="*/ 1835649 w 1835649"/>
                      <a:gd name="connsiteY4" fmla="*/ 826042 h 917824"/>
                      <a:gd name="connsiteX5" fmla="*/ 1743867 w 1835649"/>
                      <a:gd name="connsiteY5" fmla="*/ 917824 h 917824"/>
                      <a:gd name="connsiteX6" fmla="*/ 91782 w 1835649"/>
                      <a:gd name="connsiteY6" fmla="*/ 917824 h 917824"/>
                      <a:gd name="connsiteX7" fmla="*/ 0 w 1835649"/>
                      <a:gd name="connsiteY7" fmla="*/ 826042 h 917824"/>
                      <a:gd name="connsiteX8" fmla="*/ 0 w 1835649"/>
                      <a:gd name="connsiteY8" fmla="*/ 91782 h 9178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35649" h="917824">
                        <a:moveTo>
                          <a:pt x="0" y="91782"/>
                        </a:moveTo>
                        <a:cubicBezTo>
                          <a:pt x="0" y="41092"/>
                          <a:pt x="41092" y="0"/>
                          <a:pt x="91782" y="0"/>
                        </a:cubicBezTo>
                        <a:lnTo>
                          <a:pt x="1743867" y="0"/>
                        </a:lnTo>
                        <a:cubicBezTo>
                          <a:pt x="1794557" y="0"/>
                          <a:pt x="1835649" y="41092"/>
                          <a:pt x="1835649" y="91782"/>
                        </a:cubicBezTo>
                        <a:lnTo>
                          <a:pt x="1835649" y="826042"/>
                        </a:lnTo>
                        <a:cubicBezTo>
                          <a:pt x="1835649" y="876732"/>
                          <a:pt x="1794557" y="917824"/>
                          <a:pt x="1743867" y="917824"/>
                        </a:cubicBezTo>
                        <a:lnTo>
                          <a:pt x="91782" y="917824"/>
                        </a:lnTo>
                        <a:cubicBezTo>
                          <a:pt x="41092" y="917824"/>
                          <a:pt x="0" y="876732"/>
                          <a:pt x="0" y="826042"/>
                        </a:cubicBezTo>
                        <a:lnTo>
                          <a:pt x="0" y="91782"/>
                        </a:lnTo>
                        <a:close/>
                      </a:path>
                    </a:pathLst>
                  </a:custGeom>
                </p:spPr>
                <p:style>
                  <a:lnRef idx="0">
                    <a:schemeClr val="accent4"/>
                  </a:lnRef>
                  <a:fillRef idx="3">
                    <a:schemeClr val="accent4"/>
                  </a:fillRef>
                  <a:effectRef idx="3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42122" tIns="42122" rIns="42122" bIns="42122" numCol="1" spcCol="1270" anchor="ctr" anchorCtr="0">
                    <a:noAutofit/>
                  </a:bodyPr>
                  <a:lstStyle/>
                  <a:p>
                    <a:pPr lvl="0" algn="ctr" defTabSz="1066800" rtl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fa-IR" sz="2400" kern="1200" dirty="0" smtClean="0">
                        <a:cs typeface="B Nazanin" panose="00000400000000000000" pitchFamily="2" charset="-78"/>
                      </a:rPr>
                      <a:t>کارت پیله‌وری</a:t>
                    </a:r>
                    <a:endParaRPr lang="fa-IR" sz="2400" kern="1200" dirty="0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37" name="Freeform 36"/>
                  <p:cNvSpPr/>
                  <p:nvPr/>
                </p:nvSpPr>
                <p:spPr>
                  <a:xfrm>
                    <a:off x="910957" y="4773683"/>
                    <a:ext cx="2367857" cy="917824"/>
                  </a:xfrm>
                  <a:custGeom>
                    <a:avLst/>
                    <a:gdLst>
                      <a:gd name="connsiteX0" fmla="*/ 0 w 1835649"/>
                      <a:gd name="connsiteY0" fmla="*/ 91782 h 917824"/>
                      <a:gd name="connsiteX1" fmla="*/ 91782 w 1835649"/>
                      <a:gd name="connsiteY1" fmla="*/ 0 h 917824"/>
                      <a:gd name="connsiteX2" fmla="*/ 1743867 w 1835649"/>
                      <a:gd name="connsiteY2" fmla="*/ 0 h 917824"/>
                      <a:gd name="connsiteX3" fmla="*/ 1835649 w 1835649"/>
                      <a:gd name="connsiteY3" fmla="*/ 91782 h 917824"/>
                      <a:gd name="connsiteX4" fmla="*/ 1835649 w 1835649"/>
                      <a:gd name="connsiteY4" fmla="*/ 826042 h 917824"/>
                      <a:gd name="connsiteX5" fmla="*/ 1743867 w 1835649"/>
                      <a:gd name="connsiteY5" fmla="*/ 917824 h 917824"/>
                      <a:gd name="connsiteX6" fmla="*/ 91782 w 1835649"/>
                      <a:gd name="connsiteY6" fmla="*/ 917824 h 917824"/>
                      <a:gd name="connsiteX7" fmla="*/ 0 w 1835649"/>
                      <a:gd name="connsiteY7" fmla="*/ 826042 h 917824"/>
                      <a:gd name="connsiteX8" fmla="*/ 0 w 1835649"/>
                      <a:gd name="connsiteY8" fmla="*/ 91782 h 9178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35649" h="917824">
                        <a:moveTo>
                          <a:pt x="0" y="91782"/>
                        </a:moveTo>
                        <a:cubicBezTo>
                          <a:pt x="0" y="41092"/>
                          <a:pt x="41092" y="0"/>
                          <a:pt x="91782" y="0"/>
                        </a:cubicBezTo>
                        <a:lnTo>
                          <a:pt x="1743867" y="0"/>
                        </a:lnTo>
                        <a:cubicBezTo>
                          <a:pt x="1794557" y="0"/>
                          <a:pt x="1835649" y="41092"/>
                          <a:pt x="1835649" y="91782"/>
                        </a:cubicBezTo>
                        <a:lnTo>
                          <a:pt x="1835649" y="826042"/>
                        </a:lnTo>
                        <a:cubicBezTo>
                          <a:pt x="1835649" y="876732"/>
                          <a:pt x="1794557" y="917824"/>
                          <a:pt x="1743867" y="917824"/>
                        </a:cubicBezTo>
                        <a:lnTo>
                          <a:pt x="91782" y="917824"/>
                        </a:lnTo>
                        <a:cubicBezTo>
                          <a:pt x="41092" y="917824"/>
                          <a:pt x="0" y="876732"/>
                          <a:pt x="0" y="826042"/>
                        </a:cubicBezTo>
                        <a:lnTo>
                          <a:pt x="0" y="91782"/>
                        </a:lnTo>
                        <a:close/>
                      </a:path>
                    </a:pathLst>
                  </a:custGeom>
                </p:spPr>
                <p:style>
                  <a:lnRef idx="0">
                    <a:schemeClr val="accent4"/>
                  </a:lnRef>
                  <a:fillRef idx="3">
                    <a:schemeClr val="accent4"/>
                  </a:fillRef>
                  <a:effectRef idx="3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42122" tIns="42122" rIns="42122" bIns="42122" numCol="1" spcCol="1270" anchor="ctr" anchorCtr="0">
                    <a:noAutofit/>
                  </a:bodyPr>
                  <a:lstStyle/>
                  <a:p>
                    <a:pPr lvl="0" algn="ctr" defTabSz="1066800" rtl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fa-IR" sz="2400" kern="1200" dirty="0" smtClean="0">
                        <a:cs typeface="B Nazanin" panose="00000400000000000000" pitchFamily="2" charset="-78"/>
                      </a:rPr>
                      <a:t>کارت شرکت‌های خارجی</a:t>
                    </a:r>
                    <a:endParaRPr lang="fa-IR" sz="2400" kern="1200" dirty="0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39" name="Freeform 38"/>
                  <p:cNvSpPr/>
                  <p:nvPr/>
                </p:nvSpPr>
                <p:spPr>
                  <a:xfrm>
                    <a:off x="910957" y="5808085"/>
                    <a:ext cx="2375629" cy="917824"/>
                  </a:xfrm>
                  <a:custGeom>
                    <a:avLst/>
                    <a:gdLst>
                      <a:gd name="connsiteX0" fmla="*/ 0 w 1835649"/>
                      <a:gd name="connsiteY0" fmla="*/ 91782 h 917824"/>
                      <a:gd name="connsiteX1" fmla="*/ 91782 w 1835649"/>
                      <a:gd name="connsiteY1" fmla="*/ 0 h 917824"/>
                      <a:gd name="connsiteX2" fmla="*/ 1743867 w 1835649"/>
                      <a:gd name="connsiteY2" fmla="*/ 0 h 917824"/>
                      <a:gd name="connsiteX3" fmla="*/ 1835649 w 1835649"/>
                      <a:gd name="connsiteY3" fmla="*/ 91782 h 917824"/>
                      <a:gd name="connsiteX4" fmla="*/ 1835649 w 1835649"/>
                      <a:gd name="connsiteY4" fmla="*/ 826042 h 917824"/>
                      <a:gd name="connsiteX5" fmla="*/ 1743867 w 1835649"/>
                      <a:gd name="connsiteY5" fmla="*/ 917824 h 917824"/>
                      <a:gd name="connsiteX6" fmla="*/ 91782 w 1835649"/>
                      <a:gd name="connsiteY6" fmla="*/ 917824 h 917824"/>
                      <a:gd name="connsiteX7" fmla="*/ 0 w 1835649"/>
                      <a:gd name="connsiteY7" fmla="*/ 826042 h 917824"/>
                      <a:gd name="connsiteX8" fmla="*/ 0 w 1835649"/>
                      <a:gd name="connsiteY8" fmla="*/ 91782 h 9178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35649" h="917824">
                        <a:moveTo>
                          <a:pt x="0" y="91782"/>
                        </a:moveTo>
                        <a:cubicBezTo>
                          <a:pt x="0" y="41092"/>
                          <a:pt x="41092" y="0"/>
                          <a:pt x="91782" y="0"/>
                        </a:cubicBezTo>
                        <a:lnTo>
                          <a:pt x="1743867" y="0"/>
                        </a:lnTo>
                        <a:cubicBezTo>
                          <a:pt x="1794557" y="0"/>
                          <a:pt x="1835649" y="41092"/>
                          <a:pt x="1835649" y="91782"/>
                        </a:cubicBezTo>
                        <a:lnTo>
                          <a:pt x="1835649" y="826042"/>
                        </a:lnTo>
                        <a:cubicBezTo>
                          <a:pt x="1835649" y="876732"/>
                          <a:pt x="1794557" y="917824"/>
                          <a:pt x="1743867" y="917824"/>
                        </a:cubicBezTo>
                        <a:lnTo>
                          <a:pt x="91782" y="917824"/>
                        </a:lnTo>
                        <a:cubicBezTo>
                          <a:pt x="41092" y="917824"/>
                          <a:pt x="0" y="876732"/>
                          <a:pt x="0" y="826042"/>
                        </a:cubicBezTo>
                        <a:lnTo>
                          <a:pt x="0" y="91782"/>
                        </a:lnTo>
                        <a:close/>
                      </a:path>
                    </a:pathLst>
                  </a:custGeom>
                </p:spPr>
                <p:style>
                  <a:lnRef idx="0">
                    <a:schemeClr val="accent4"/>
                  </a:lnRef>
                  <a:fillRef idx="3">
                    <a:schemeClr val="accent4"/>
                  </a:fillRef>
                  <a:effectRef idx="3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42122" tIns="42122" rIns="42122" bIns="42122" numCol="1" spcCol="1270" anchor="ctr" anchorCtr="0">
                    <a:noAutofit/>
                  </a:bodyPr>
                  <a:lstStyle/>
                  <a:p>
                    <a:pPr lvl="0" algn="ctr" defTabSz="1066800" rtl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fa-IR" sz="2400" kern="1200" dirty="0" smtClean="0">
                        <a:cs typeface="B Nazanin" panose="00000400000000000000" pitchFamily="2" charset="-78"/>
                      </a:rPr>
                      <a:t>کارت تعاونی</a:t>
                    </a:r>
                    <a:endParaRPr lang="fa-IR" sz="2400" kern="1200" dirty="0">
                      <a:cs typeface="B Nazanin" panose="00000400000000000000" pitchFamily="2" charset="-78"/>
                    </a:endParaRPr>
                  </a:p>
                </p:txBody>
              </p:sp>
            </p:grpSp>
            <p:cxnSp>
              <p:nvCxnSpPr>
                <p:cNvPr id="41" name="Straight Connector 40"/>
                <p:cNvCxnSpPr/>
                <p:nvPr/>
              </p:nvCxnSpPr>
              <p:spPr>
                <a:xfrm flipH="1" flipV="1">
                  <a:off x="3583614" y="2893309"/>
                  <a:ext cx="1214693" cy="1482749"/>
                </a:xfrm>
                <a:prstGeom prst="line">
                  <a:avLst/>
                </a:prstGeom>
                <a:ln w="38100"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flipH="1" flipV="1">
                  <a:off x="3579305" y="3913213"/>
                  <a:ext cx="1215579" cy="455310"/>
                </a:xfrm>
                <a:prstGeom prst="line">
                  <a:avLst/>
                </a:prstGeom>
                <a:ln w="38100"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H="1">
                  <a:off x="3587923" y="4376057"/>
                  <a:ext cx="1206960" cy="586683"/>
                </a:xfrm>
                <a:prstGeom prst="line">
                  <a:avLst/>
                </a:prstGeom>
                <a:ln w="38100"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flipH="1">
                  <a:off x="3579305" y="4379659"/>
                  <a:ext cx="1215578" cy="1545608"/>
                </a:xfrm>
                <a:prstGeom prst="line">
                  <a:avLst/>
                </a:prstGeom>
                <a:ln w="38100"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>
              <a:xfrm flipH="1" flipV="1">
                <a:off x="8679337" y="1283089"/>
                <a:ext cx="741389" cy="1652616"/>
              </a:xfrm>
              <a:prstGeom prst="line">
                <a:avLst/>
              </a:prstGeom>
              <a:ln w="38100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H="1">
                <a:off x="8679337" y="2968932"/>
                <a:ext cx="742033" cy="1666090"/>
              </a:xfrm>
              <a:prstGeom prst="line">
                <a:avLst/>
              </a:prstGeom>
              <a:ln w="38100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Straight Connector 55"/>
            <p:cNvCxnSpPr/>
            <p:nvPr/>
          </p:nvCxnSpPr>
          <p:spPr>
            <a:xfrm flipH="1" flipV="1">
              <a:off x="6112042" y="770021"/>
              <a:ext cx="733926" cy="481263"/>
            </a:xfrm>
            <a:prstGeom prst="line">
              <a:avLst/>
            </a:prstGeom>
            <a:ln w="381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6101657" y="1283089"/>
              <a:ext cx="742032" cy="510826"/>
            </a:xfrm>
            <a:prstGeom prst="line">
              <a:avLst/>
            </a:prstGeom>
            <a:ln w="381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34518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11642" y="340227"/>
            <a:ext cx="6521116" cy="7065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defPPr>
              <a:defRPr lang="en-US"/>
            </a:defPPr>
            <a:lvl1pPr algn="ctr" rtl="1">
              <a:lnSpc>
                <a:spcPct val="99000"/>
              </a:lnSpc>
              <a:spcBef>
                <a:spcPct val="0"/>
              </a:spcBef>
              <a:buNone/>
              <a:defRPr sz="3600" b="1">
                <a:solidFill>
                  <a:srgbClr val="CE13D3"/>
                </a:solidFill>
                <a:latin typeface="+mj-lt"/>
                <a:ea typeface="+mj-ea"/>
                <a:cs typeface="B Nazanin" panose="00000400000000000000" pitchFamily="2" charset="-78"/>
              </a:defRPr>
            </a:lvl1pPr>
          </a:lstStyle>
          <a:p>
            <a:r>
              <a:rPr lang="fa-IR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موارد معاف از دریافت کارت بازرگانی </a:t>
            </a:r>
            <a:endParaRPr lang="en-US" alt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93495" y="1588167"/>
            <a:ext cx="10157410" cy="462159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800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نمونه‌های </a:t>
            </a:r>
            <a:r>
              <a:rPr lang="fa-IR" sz="28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تجاری و تولیدی و نمونه برای بررسی و آزمایش درحدی که </a:t>
            </a:r>
            <a:r>
              <a:rPr lang="fa-IR" sz="2800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می‌تواند </a:t>
            </a:r>
            <a:r>
              <a:rPr lang="fa-IR" sz="28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نمونه تلقی </a:t>
            </a:r>
            <a:r>
              <a:rPr lang="fa-IR" sz="2800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شود، </a:t>
            </a:r>
            <a:r>
              <a:rPr lang="fa-IR" sz="28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به تشخیص گمرک ایران</a:t>
            </a:r>
            <a:r>
              <a:rPr lang="fa-IR" sz="2800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.</a:t>
            </a:r>
          </a:p>
          <a:p>
            <a:pPr algn="justLow" rtl="1">
              <a:lnSpc>
                <a:spcPct val="150000"/>
              </a:lnSpc>
            </a:pPr>
            <a:endParaRPr lang="fa-IR" sz="2800" b="1" dirty="0" smtClean="0">
              <a:solidFill>
                <a:schemeClr val="tx2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457200" indent="-45720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8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ماشین </a:t>
            </a:r>
            <a:r>
              <a:rPr lang="fa-IR" sz="2800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آلات، تجهیزات، </a:t>
            </a:r>
            <a:r>
              <a:rPr lang="fa-IR" sz="28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اجزا و قطعات </a:t>
            </a:r>
            <a:r>
              <a:rPr lang="fa-IR" sz="2800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مربوط </a:t>
            </a:r>
            <a:r>
              <a:rPr lang="fa-IR" sz="28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مورد نیاز واحدهای تولیدی فاقد کارت بازرگانی که </a:t>
            </a:r>
            <a:r>
              <a:rPr lang="fa-IR" sz="2800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در مواقع </a:t>
            </a:r>
            <a:r>
              <a:rPr lang="fa-IR" sz="28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لزوم </a:t>
            </a:r>
            <a:r>
              <a:rPr lang="fa-IR" sz="2800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در حد </a:t>
            </a:r>
            <a:r>
              <a:rPr lang="fa-IR" sz="28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نیاز خود </a:t>
            </a:r>
            <a:r>
              <a:rPr lang="fa-IR" sz="2800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با تشخیص </a:t>
            </a:r>
            <a:r>
              <a:rPr lang="fa-IR" sz="28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وزارت بازرگانی رأساً وارد </a:t>
            </a:r>
            <a:r>
              <a:rPr lang="fa-IR" sz="2800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می‌نمایند</a:t>
            </a:r>
            <a:r>
              <a:rPr lang="fa-IR" sz="28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.</a:t>
            </a:r>
            <a:endParaRPr lang="en-US" sz="2800" dirty="0">
              <a:solidFill>
                <a:schemeClr val="tx2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</a:pPr>
            <a:endParaRPr lang="en-US" sz="2800" dirty="0">
              <a:solidFill>
                <a:schemeClr val="tx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426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911642" y="340227"/>
            <a:ext cx="6521116" cy="7065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defPPr>
              <a:defRPr lang="en-US"/>
            </a:defPPr>
            <a:lvl1pPr algn="ctr" rtl="1">
              <a:lnSpc>
                <a:spcPct val="99000"/>
              </a:lnSpc>
              <a:spcBef>
                <a:spcPct val="0"/>
              </a:spcBef>
              <a:buNone/>
              <a:defRPr sz="3600" b="1">
                <a:solidFill>
                  <a:srgbClr val="CE13D3"/>
                </a:solidFill>
                <a:latin typeface="+mj-lt"/>
                <a:ea typeface="+mj-ea"/>
                <a:cs typeface="B Nazanin" panose="00000400000000000000" pitchFamily="2" charset="-78"/>
              </a:defRPr>
            </a:lvl1pPr>
          </a:lstStyle>
          <a:p>
            <a:r>
              <a:rPr lang="fa-IR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موارد معاف از دریافت کارت بازرگانی </a:t>
            </a:r>
            <a:endParaRPr lang="en-US" alt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93495" y="1588167"/>
            <a:ext cx="10157410" cy="46215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 algn="justLow" rtl="1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fa-IR" sz="24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عملیات ورود و صدور کالا توسـط دستگاههای اجرایی دارای ردیف بودجه منطبق با وظایف و در جهت نیل به اهداف آن دستگاه با اطلاع وزارت صنعت، معدن و تجارت که برای تأمین نیاز و نیل به اهداف عمومی آن دستگاه انجام می شود. در موارد خاص که وزارت صنعت، معدن و تجارت تشــخیص می دهد ورود کالا برای عملیات تجــاری است ضمن توقف </a:t>
            </a:r>
            <a:r>
              <a:rPr lang="fa-IR" sz="2400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جــریان، </a:t>
            </a:r>
            <a:r>
              <a:rPr lang="fa-IR" sz="24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مراتب را به هیأت دولت گزارش </a:t>
            </a:r>
            <a:r>
              <a:rPr lang="fa-IR" sz="2400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می‌نماید.</a:t>
            </a:r>
            <a:endParaRPr lang="fa-IR" sz="2400" b="1" dirty="0">
              <a:solidFill>
                <a:schemeClr val="tx2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457200" indent="-45720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4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صدور کالا توسـط صادرکنــندگان مبتدی برای یک دوره حداکثـر 6 ماهه </a:t>
            </a:r>
            <a:r>
              <a:rPr lang="fa-IR" sz="2400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در آغاز </a:t>
            </a:r>
            <a:r>
              <a:rPr lang="fa-IR" sz="24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کار با مجوز وزارت </a:t>
            </a:r>
            <a:r>
              <a:rPr lang="fa-IR" sz="2400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صنعت</a:t>
            </a:r>
            <a:r>
              <a:rPr lang="fa-IR" sz="24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، معدن و </a:t>
            </a:r>
            <a:r>
              <a:rPr lang="fa-IR" sz="2400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تجارت.</a:t>
            </a:r>
            <a:endParaRPr lang="en-US" sz="2400" b="1" dirty="0">
              <a:solidFill>
                <a:schemeClr val="tx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390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093495" y="1588167"/>
            <a:ext cx="10157410" cy="462159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lvl="0" indent="-34290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6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شرکت تعاونی مرزنشینان برای ورود کالاهای مورد نیاز خانوارهای</a:t>
            </a:r>
            <a:r>
              <a:rPr lang="fa-IR" sz="2600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6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مرزنشین طبق فهرست مربوط و به تعداد، مقدار </a:t>
            </a:r>
            <a:r>
              <a:rPr lang="fa-IR" sz="2600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و ارزش </a:t>
            </a:r>
            <a:r>
              <a:rPr lang="fa-IR" sz="26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تعیـین شده و</a:t>
            </a:r>
            <a:r>
              <a:rPr lang="fa-IR" sz="2600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6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صدور کالا در ازای کالاهای وارداتی</a:t>
            </a:r>
            <a:r>
              <a:rPr lang="fa-IR" sz="2600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.</a:t>
            </a:r>
          </a:p>
          <a:p>
            <a:pPr lvl="0" algn="justLow" rtl="1">
              <a:lnSpc>
                <a:spcPct val="150000"/>
              </a:lnSpc>
            </a:pPr>
            <a:endParaRPr lang="en-US" sz="2600" dirty="0">
              <a:solidFill>
                <a:schemeClr val="tx2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342900" lvl="0" indent="-34290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6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ملوانان ایرانی شـاغل در شناورهایی که بین سواحل ایران و سایر</a:t>
            </a:r>
            <a:r>
              <a:rPr lang="fa-IR" sz="2600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6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کشورها در تردد </a:t>
            </a:r>
            <a:r>
              <a:rPr lang="fa-IR" sz="2600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هستند، </a:t>
            </a:r>
            <a:r>
              <a:rPr lang="fa-IR" sz="26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برای ورود کالاهای مورد نیاز خانواده خود به</a:t>
            </a:r>
            <a:r>
              <a:rPr lang="fa-IR" sz="2600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600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تعداد، </a:t>
            </a:r>
            <a:r>
              <a:rPr lang="fa-IR" sz="26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مقدار و ارزش تعیین </a:t>
            </a:r>
            <a:r>
              <a:rPr lang="fa-IR" sz="2600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شده.</a:t>
            </a:r>
            <a:endParaRPr lang="en-US" sz="2600" dirty="0">
              <a:solidFill>
                <a:schemeClr val="tx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911642" y="340227"/>
            <a:ext cx="6521116" cy="7065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defPPr>
              <a:defRPr lang="en-US"/>
            </a:defPPr>
            <a:lvl1pPr algn="ctr" rtl="1">
              <a:lnSpc>
                <a:spcPct val="99000"/>
              </a:lnSpc>
              <a:spcBef>
                <a:spcPct val="0"/>
              </a:spcBef>
              <a:buNone/>
              <a:defRPr sz="3600" b="1">
                <a:solidFill>
                  <a:srgbClr val="CE13D3"/>
                </a:solidFill>
                <a:latin typeface="+mj-lt"/>
                <a:ea typeface="+mj-ea"/>
                <a:cs typeface="B Nazanin" panose="00000400000000000000" pitchFamily="2" charset="-78"/>
              </a:defRPr>
            </a:lvl1pPr>
          </a:lstStyle>
          <a:p>
            <a:r>
              <a:rPr lang="fa-IR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موارد معاف از دریافت کارت بازرگانی </a:t>
            </a:r>
            <a:endParaRPr lang="en-US" alt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450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11642" y="340227"/>
            <a:ext cx="6521116" cy="7065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defPPr>
              <a:defRPr lang="en-US"/>
            </a:defPPr>
            <a:lvl1pPr algn="ctr" rtl="1">
              <a:lnSpc>
                <a:spcPct val="99000"/>
              </a:lnSpc>
              <a:spcBef>
                <a:spcPct val="0"/>
              </a:spcBef>
              <a:buNone/>
              <a:defRPr sz="3600" b="1">
                <a:solidFill>
                  <a:srgbClr val="CE13D3"/>
                </a:solidFill>
                <a:latin typeface="+mj-lt"/>
                <a:ea typeface="+mj-ea"/>
                <a:cs typeface="B Nazanin" panose="00000400000000000000" pitchFamily="2" charset="-78"/>
              </a:defRPr>
            </a:lvl1pPr>
          </a:lstStyle>
          <a:p>
            <a:r>
              <a:rPr lang="fa-IR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موارد معاف از دریافت کارت بازرگانی </a:t>
            </a:r>
            <a:endParaRPr lang="en-US" alt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93495" y="1588167"/>
            <a:ext cx="10157410" cy="462159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lvl="0" indent="-34290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400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پیله‌وران </a:t>
            </a:r>
            <a:r>
              <a:rPr lang="fa-IR" sz="24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برای ورود کالاهای قابل ورود مورد نیاز استـان خود و</a:t>
            </a:r>
            <a:r>
              <a:rPr lang="fa-IR" sz="2400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4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استانهای همجوار در صورت اخذ کارت </a:t>
            </a:r>
            <a:r>
              <a:rPr lang="fa-IR" sz="2400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پیله‌وری </a:t>
            </a:r>
            <a:r>
              <a:rPr lang="fa-IR" sz="24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و مــجوز ورود از</a:t>
            </a:r>
            <a:r>
              <a:rPr lang="fa-IR" sz="2400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4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اداره صنعت، معدن و تجارت شهر یا استان </a:t>
            </a:r>
            <a:r>
              <a:rPr lang="fa-IR" sz="2400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مربوط.</a:t>
            </a:r>
          </a:p>
          <a:p>
            <a:pPr lvl="0" algn="justLow" rtl="1">
              <a:lnSpc>
                <a:spcPct val="150000"/>
              </a:lnSpc>
            </a:pPr>
            <a:endParaRPr lang="fa-IR" sz="2400" dirty="0">
              <a:solidFill>
                <a:schemeClr val="tx2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342900" lvl="0" indent="-34290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4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کارگران ایرانی شاغل در خارج از کشور درصورت داشتن کارنامه</a:t>
            </a:r>
            <a:r>
              <a:rPr lang="fa-IR" sz="2400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4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شغلی از وزارت کار و </a:t>
            </a:r>
            <a:r>
              <a:rPr lang="fa-IR" sz="2400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امور اجتماعی </a:t>
            </a:r>
            <a:r>
              <a:rPr lang="fa-IR" sz="24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طبق فهرست مربوط و به تعداد،</a:t>
            </a:r>
            <a:r>
              <a:rPr lang="fa-IR" sz="2400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4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مقدار </a:t>
            </a:r>
            <a:r>
              <a:rPr lang="fa-IR" sz="2400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و ارزش </a:t>
            </a:r>
            <a:r>
              <a:rPr lang="fa-IR" sz="24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تعیین </a:t>
            </a:r>
            <a:r>
              <a:rPr lang="fa-IR" sz="2400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شده.</a:t>
            </a:r>
            <a:r>
              <a:rPr lang="fa-IR" sz="2400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4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کالاهایی که ورود و صدور آنها به تشــخیص گمرک برای فروش</a:t>
            </a:r>
            <a:r>
              <a:rPr lang="fa-IR" sz="2400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400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نمی‌باشد</a:t>
            </a:r>
            <a:r>
              <a:rPr lang="fa-IR" sz="24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.</a:t>
            </a:r>
            <a:endParaRPr lang="en-US" sz="2400" dirty="0">
              <a:solidFill>
                <a:schemeClr val="tx2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342900" lvl="0" indent="-34290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tx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1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Feathered">
      <a:majorFont>
        <a:latin typeface="Century Schoolbook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1_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eathered" id="{EEC9B30E-2747-4D42-BCBE-A02BDEEEA114}" vid="{AACE42CE-5C67-4514-8A89-3472F564E14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d Orange">
    <a:dk1>
      <a:sysClr val="windowText" lastClr="000000"/>
    </a:dk1>
    <a:lt1>
      <a:sysClr val="window" lastClr="FFFFFF"/>
    </a:lt1>
    <a:dk2>
      <a:srgbClr val="505046"/>
    </a:dk2>
    <a:lt2>
      <a:srgbClr val="EEECE1"/>
    </a:lt2>
    <a:accent1>
      <a:srgbClr val="E84C22"/>
    </a:accent1>
    <a:accent2>
      <a:srgbClr val="FFBD47"/>
    </a:accent2>
    <a:accent3>
      <a:srgbClr val="B64926"/>
    </a:accent3>
    <a:accent4>
      <a:srgbClr val="FF8427"/>
    </a:accent4>
    <a:accent5>
      <a:srgbClr val="CC9900"/>
    </a:accent5>
    <a:accent6>
      <a:srgbClr val="B22600"/>
    </a:accent6>
    <a:hlink>
      <a:srgbClr val="CC9900"/>
    </a:hlink>
    <a:folHlink>
      <a:srgbClr val="666699"/>
    </a:folHlink>
  </a:clrScheme>
</a:themeOverride>
</file>

<file path=ppt/theme/themeOverride2.xml><?xml version="1.0" encoding="utf-8"?>
<a:themeOverride xmlns:a="http://schemas.openxmlformats.org/drawingml/2006/main">
  <a:clrScheme name="Red Orange">
    <a:dk1>
      <a:sysClr val="windowText" lastClr="000000"/>
    </a:dk1>
    <a:lt1>
      <a:sysClr val="window" lastClr="FFFFFF"/>
    </a:lt1>
    <a:dk2>
      <a:srgbClr val="505046"/>
    </a:dk2>
    <a:lt2>
      <a:srgbClr val="EEECE1"/>
    </a:lt2>
    <a:accent1>
      <a:srgbClr val="E84C22"/>
    </a:accent1>
    <a:accent2>
      <a:srgbClr val="FFBD47"/>
    </a:accent2>
    <a:accent3>
      <a:srgbClr val="B64926"/>
    </a:accent3>
    <a:accent4>
      <a:srgbClr val="FF8427"/>
    </a:accent4>
    <a:accent5>
      <a:srgbClr val="CC9900"/>
    </a:accent5>
    <a:accent6>
      <a:srgbClr val="B22600"/>
    </a:accent6>
    <a:hlink>
      <a:srgbClr val="CC9900"/>
    </a:hlink>
    <a:folHlink>
      <a:srgbClr val="666699"/>
    </a:folHlink>
  </a:clrScheme>
</a:themeOverride>
</file>

<file path=ppt/theme/themeOverride3.xml><?xml version="1.0" encoding="utf-8"?>
<a:themeOverride xmlns:a="http://schemas.openxmlformats.org/drawingml/2006/main">
  <a:clrScheme name="Red Orange">
    <a:dk1>
      <a:sysClr val="windowText" lastClr="000000"/>
    </a:dk1>
    <a:lt1>
      <a:sysClr val="window" lastClr="FFFFFF"/>
    </a:lt1>
    <a:dk2>
      <a:srgbClr val="505046"/>
    </a:dk2>
    <a:lt2>
      <a:srgbClr val="EEECE1"/>
    </a:lt2>
    <a:accent1>
      <a:srgbClr val="E84C22"/>
    </a:accent1>
    <a:accent2>
      <a:srgbClr val="FFBD47"/>
    </a:accent2>
    <a:accent3>
      <a:srgbClr val="B64926"/>
    </a:accent3>
    <a:accent4>
      <a:srgbClr val="FF8427"/>
    </a:accent4>
    <a:accent5>
      <a:srgbClr val="CC9900"/>
    </a:accent5>
    <a:accent6>
      <a:srgbClr val="B22600"/>
    </a:accent6>
    <a:hlink>
      <a:srgbClr val="CC9900"/>
    </a:hlink>
    <a:folHlink>
      <a:srgbClr val="666699"/>
    </a:folHlink>
  </a:clrScheme>
</a:themeOverride>
</file>

<file path=ppt/theme/themeOverride4.xml><?xml version="1.0" encoding="utf-8"?>
<a:themeOverride xmlns:a="http://schemas.openxmlformats.org/drawingml/2006/main">
  <a:clrScheme name="Red Orange">
    <a:dk1>
      <a:sysClr val="windowText" lastClr="000000"/>
    </a:dk1>
    <a:lt1>
      <a:sysClr val="window" lastClr="FFFFFF"/>
    </a:lt1>
    <a:dk2>
      <a:srgbClr val="505046"/>
    </a:dk2>
    <a:lt2>
      <a:srgbClr val="EEECE1"/>
    </a:lt2>
    <a:accent1>
      <a:srgbClr val="E84C22"/>
    </a:accent1>
    <a:accent2>
      <a:srgbClr val="FFBD47"/>
    </a:accent2>
    <a:accent3>
      <a:srgbClr val="B64926"/>
    </a:accent3>
    <a:accent4>
      <a:srgbClr val="FF8427"/>
    </a:accent4>
    <a:accent5>
      <a:srgbClr val="CC9900"/>
    </a:accent5>
    <a:accent6>
      <a:srgbClr val="B22600"/>
    </a:accent6>
    <a:hlink>
      <a:srgbClr val="CC9900"/>
    </a:hlink>
    <a:folHlink>
      <a:srgbClr val="666699"/>
    </a:folHlink>
  </a:clrScheme>
</a:themeOverride>
</file>

<file path=ppt/theme/themeOverride5.xml><?xml version="1.0" encoding="utf-8"?>
<a:themeOverride xmlns:a="http://schemas.openxmlformats.org/drawingml/2006/main">
  <a:clrScheme name="Violet II">
    <a:dk1>
      <a:sysClr val="windowText" lastClr="000000"/>
    </a:dk1>
    <a:lt1>
      <a:sysClr val="window" lastClr="FFFFFF"/>
    </a:lt1>
    <a:dk2>
      <a:srgbClr val="632E62"/>
    </a:dk2>
    <a:lt2>
      <a:srgbClr val="EAE5EB"/>
    </a:lt2>
    <a:accent1>
      <a:srgbClr val="92278F"/>
    </a:accent1>
    <a:accent2>
      <a:srgbClr val="9B57D3"/>
    </a:accent2>
    <a:accent3>
      <a:srgbClr val="755DD9"/>
    </a:accent3>
    <a:accent4>
      <a:srgbClr val="665EB8"/>
    </a:accent4>
    <a:accent5>
      <a:srgbClr val="45A5ED"/>
    </a:accent5>
    <a:accent6>
      <a:srgbClr val="5982DB"/>
    </a:accent6>
    <a:hlink>
      <a:srgbClr val="0066FF"/>
    </a:hlink>
    <a:folHlink>
      <a:srgbClr val="666699"/>
    </a:folHlink>
  </a:clrScheme>
</a:themeOverride>
</file>

<file path=ppt/theme/themeOverride6.xml><?xml version="1.0" encoding="utf-8"?>
<a:themeOverride xmlns:a="http://schemas.openxmlformats.org/drawingml/2006/main">
  <a:clrScheme name="Violet II">
    <a:dk1>
      <a:sysClr val="windowText" lastClr="000000"/>
    </a:dk1>
    <a:lt1>
      <a:sysClr val="window" lastClr="FFFFFF"/>
    </a:lt1>
    <a:dk2>
      <a:srgbClr val="632E62"/>
    </a:dk2>
    <a:lt2>
      <a:srgbClr val="EAE5EB"/>
    </a:lt2>
    <a:accent1>
      <a:srgbClr val="92278F"/>
    </a:accent1>
    <a:accent2>
      <a:srgbClr val="9B57D3"/>
    </a:accent2>
    <a:accent3>
      <a:srgbClr val="755DD9"/>
    </a:accent3>
    <a:accent4>
      <a:srgbClr val="665EB8"/>
    </a:accent4>
    <a:accent5>
      <a:srgbClr val="45A5ED"/>
    </a:accent5>
    <a:accent6>
      <a:srgbClr val="5982DB"/>
    </a:accent6>
    <a:hlink>
      <a:srgbClr val="0066FF"/>
    </a:hlink>
    <a:folHlink>
      <a:srgbClr val="6666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1319</TotalTime>
  <Words>527</Words>
  <Application>Microsoft Office PowerPoint</Application>
  <PresentationFormat>Custom</PresentationFormat>
  <Paragraphs>53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Feathered</vt:lpstr>
      <vt:lpstr>1_Feathered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143</cp:revision>
  <dcterms:created xsi:type="dcterms:W3CDTF">2019-02-26T19:19:47Z</dcterms:created>
  <dcterms:modified xsi:type="dcterms:W3CDTF">2019-06-25T02:51:02Z</dcterms:modified>
</cp:coreProperties>
</file>