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charts/chart1.xml" ContentType="application/vnd.openxmlformats-officedocument.drawingml.chart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ppt/tags/tag19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9" r:id="rId2"/>
  </p:sldMasterIdLst>
  <p:notesMasterIdLst>
    <p:notesMasterId r:id="rId69"/>
  </p:notesMasterIdLst>
  <p:sldIdLst>
    <p:sldId id="258" r:id="rId3"/>
    <p:sldId id="486" r:id="rId4"/>
    <p:sldId id="487" r:id="rId5"/>
    <p:sldId id="489" r:id="rId6"/>
    <p:sldId id="613" r:id="rId7"/>
    <p:sldId id="488" r:id="rId8"/>
    <p:sldId id="494" r:id="rId9"/>
    <p:sldId id="506" r:id="rId10"/>
    <p:sldId id="543" r:id="rId11"/>
    <p:sldId id="507" r:id="rId12"/>
    <p:sldId id="544" r:id="rId13"/>
    <p:sldId id="545" r:id="rId14"/>
    <p:sldId id="546" r:id="rId15"/>
    <p:sldId id="547" r:id="rId16"/>
    <p:sldId id="548" r:id="rId17"/>
    <p:sldId id="499" r:id="rId18"/>
    <p:sldId id="500" r:id="rId19"/>
    <p:sldId id="501" r:id="rId20"/>
    <p:sldId id="464" r:id="rId21"/>
    <p:sldId id="564" r:id="rId22"/>
    <p:sldId id="565" r:id="rId23"/>
    <p:sldId id="566" r:id="rId24"/>
    <p:sldId id="510" r:id="rId25"/>
    <p:sldId id="511" r:id="rId26"/>
    <p:sldId id="512" r:id="rId27"/>
    <p:sldId id="513" r:id="rId28"/>
    <p:sldId id="515" r:id="rId29"/>
    <p:sldId id="516" r:id="rId30"/>
    <p:sldId id="517" r:id="rId31"/>
    <p:sldId id="518" r:id="rId32"/>
    <p:sldId id="519" r:id="rId33"/>
    <p:sldId id="520" r:id="rId34"/>
    <p:sldId id="521" r:id="rId35"/>
    <p:sldId id="522" r:id="rId36"/>
    <p:sldId id="581" r:id="rId37"/>
    <p:sldId id="582" r:id="rId38"/>
    <p:sldId id="583" r:id="rId39"/>
    <p:sldId id="584" r:id="rId40"/>
    <p:sldId id="585" r:id="rId41"/>
    <p:sldId id="586" r:id="rId42"/>
    <p:sldId id="587" r:id="rId43"/>
    <p:sldId id="588" r:id="rId44"/>
    <p:sldId id="589" r:id="rId45"/>
    <p:sldId id="590" r:id="rId46"/>
    <p:sldId id="591" r:id="rId47"/>
    <p:sldId id="592" r:id="rId48"/>
    <p:sldId id="593" r:id="rId49"/>
    <p:sldId id="594" r:id="rId50"/>
    <p:sldId id="595" r:id="rId51"/>
    <p:sldId id="596" r:id="rId52"/>
    <p:sldId id="597" r:id="rId53"/>
    <p:sldId id="598" r:id="rId54"/>
    <p:sldId id="599" r:id="rId55"/>
    <p:sldId id="600" r:id="rId56"/>
    <p:sldId id="601" r:id="rId57"/>
    <p:sldId id="602" r:id="rId58"/>
    <p:sldId id="603" r:id="rId59"/>
    <p:sldId id="604" r:id="rId60"/>
    <p:sldId id="605" r:id="rId61"/>
    <p:sldId id="606" r:id="rId62"/>
    <p:sldId id="607" r:id="rId63"/>
    <p:sldId id="608" r:id="rId64"/>
    <p:sldId id="609" r:id="rId65"/>
    <p:sldId id="610" r:id="rId66"/>
    <p:sldId id="611" r:id="rId67"/>
    <p:sldId id="612" r:id="rId6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83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30A0"/>
    <a:srgbClr val="FF0000"/>
    <a:srgbClr val="2D2DFF"/>
    <a:srgbClr val="2190FF"/>
    <a:srgbClr val="273C18"/>
    <a:srgbClr val="3E5F27"/>
    <a:srgbClr val="1D53FF"/>
    <a:srgbClr val="000099"/>
    <a:srgbClr val="003300"/>
    <a:srgbClr val="00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1" autoAdjust="0"/>
    <p:restoredTop sz="96259" autoAdjust="0"/>
  </p:normalViewPr>
  <p:slideViewPr>
    <p:cSldViewPr snapToGrid="0">
      <p:cViewPr>
        <p:scale>
          <a:sx n="79" d="100"/>
          <a:sy n="79" d="100"/>
        </p:scale>
        <p:origin x="-168" y="-30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" Type="http://schemas.openxmlformats.org/officeDocument/2006/relationships/slide" Target="slides/slide5.xml"/><Relationship Id="rId71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theme" Target="theme/theme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behnam\Downloads\&#1576;&#1575;&#1586;&#1583;&#1607;&#1740;%20&#1576;&#1575;&#1586;&#1575;&#1585;A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cap="all" spc="150" baseline="0">
                <a:solidFill>
                  <a:srgbClr val="0033CC"/>
                </a:solidFill>
                <a:latin typeface="+mn-lt"/>
                <a:ea typeface="+mn-ea"/>
                <a:cs typeface="B Titr" panose="00000700000000000000" pitchFamily="2" charset="-78"/>
              </a:defRPr>
            </a:pPr>
            <a:r>
              <a:rPr lang="fa-IR" dirty="0">
                <a:solidFill>
                  <a:srgbClr val="0033CC"/>
                </a:solidFill>
                <a:cs typeface="B Titr" panose="00000700000000000000" pitchFamily="2" charset="-78"/>
              </a:rPr>
              <a:t>نرخ تورم از سال 92 تا سال </a:t>
            </a:r>
            <a:r>
              <a:rPr lang="fa-IR" dirty="0" smtClean="0">
                <a:solidFill>
                  <a:srgbClr val="0033CC"/>
                </a:solidFill>
                <a:cs typeface="B Titr" panose="00000700000000000000" pitchFamily="2" charset="-78"/>
              </a:rPr>
              <a:t>97 </a:t>
            </a:r>
            <a:r>
              <a:rPr lang="fa-IR" dirty="0">
                <a:solidFill>
                  <a:srgbClr val="0033CC"/>
                </a:solidFill>
                <a:cs typeface="B Titr" panose="00000700000000000000" pitchFamily="2" charset="-78"/>
              </a:rPr>
              <a:t>با </a:t>
            </a:r>
            <a:r>
              <a:rPr lang="fa-IR" dirty="0" smtClean="0">
                <a:solidFill>
                  <a:srgbClr val="0033CC"/>
                </a:solidFill>
                <a:cs typeface="B Titr" panose="00000700000000000000" pitchFamily="2" charset="-78"/>
              </a:rPr>
              <a:t>رویکرد دولت تدبیر</a:t>
            </a:r>
            <a:r>
              <a:rPr lang="fa-IR" baseline="0" dirty="0" smtClean="0">
                <a:solidFill>
                  <a:srgbClr val="0033CC"/>
                </a:solidFill>
                <a:cs typeface="B Titr" panose="00000700000000000000" pitchFamily="2" charset="-78"/>
              </a:rPr>
              <a:t> و امید</a:t>
            </a:r>
            <a:endParaRPr lang="en-US" dirty="0">
              <a:solidFill>
                <a:srgbClr val="0033CC"/>
              </a:solidFill>
              <a:cs typeface="B Titr" panose="00000700000000000000" pitchFamily="2" charset="-78"/>
            </a:endParaRPr>
          </a:p>
        </c:rich>
      </c:tx>
      <c:layout>
        <c:manualLayout>
          <c:xMode val="edge"/>
          <c:yMode val="edge"/>
          <c:x val="0.12618406423678144"/>
          <c:y val="0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 w="19050" cap="flat" cmpd="sng" algn="ctr">
          <a:solidFill>
            <a:schemeClr val="tx1">
              <a:lumMod val="25000"/>
              <a:lumOff val="75000"/>
            </a:schemeClr>
          </a:solidFill>
          <a:round/>
        </a:ln>
        <a:effectLst/>
        <a:sp3d contourW="19050">
          <a:contourClr>
            <a:schemeClr val="tx1">
              <a:lumMod val="25000"/>
              <a:lumOff val="75000"/>
            </a:schemeClr>
          </a:contourClr>
        </a:sp3d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1.8597803701890386E-2"/>
          <c:y val="0.2694650800840302"/>
          <c:w val="0.95453870206204572"/>
          <c:h val="0.56511655034926744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تورم</c:v>
                </c:pt>
              </c:strCache>
            </c:strRef>
          </c:tx>
          <c:spPr>
            <a:pattFill prst="ltDnDiag">
              <a:fgClr>
                <a:schemeClr val="accent6"/>
              </a:fgClr>
              <a:bgClr>
                <a:schemeClr val="accent6">
                  <a:lumMod val="20000"/>
                  <a:lumOff val="80000"/>
                </a:schemeClr>
              </a:bgClr>
            </a:pattFill>
            <a:ln>
              <a:solidFill>
                <a:schemeClr val="accent6"/>
              </a:solidFill>
            </a:ln>
            <a:effectLst/>
            <a:sp3d>
              <a:contourClr>
                <a:schemeClr val="accent6"/>
              </a:contourClr>
            </a:sp3d>
          </c:spPr>
          <c:invertIfNegative val="0"/>
          <c:dLbls>
            <c:dLbl>
              <c:idx val="1"/>
              <c:layout>
                <c:manualLayout>
                  <c:x val="1.2398535801260258E-2"/>
                  <c:y val="-3.336615652353023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2D25-4207-87C7-8B50936733A0}"/>
                </c:ext>
              </c:extLst>
            </c:dLbl>
            <c:dLbl>
              <c:idx val="2"/>
              <c:layout>
                <c:manualLayout>
                  <c:x val="6.1992679006301291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2D25-4207-87C7-8B50936733A0}"/>
                </c:ext>
              </c:extLst>
            </c:dLbl>
            <c:dLbl>
              <c:idx val="3"/>
              <c:layout>
                <c:manualLayout>
                  <c:x val="1.0332113167716881E-2"/>
                  <c:y val="3.336615652353023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2D25-4207-87C7-8B50936733A0}"/>
                </c:ext>
              </c:extLst>
            </c:dLbl>
            <c:dLbl>
              <c:idx val="4"/>
              <c:layout>
                <c:manualLayout>
                  <c:x val="8.7570760738035042E-4"/>
                  <c:y val="9.5739851171178364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8.3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2D25-4207-87C7-8B50936733A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سال 92</c:v>
                </c:pt>
                <c:pt idx="1">
                  <c:v>سال 93</c:v>
                </c:pt>
                <c:pt idx="2">
                  <c:v>سال 94</c:v>
                </c:pt>
                <c:pt idx="3">
                  <c:v>سال 95</c:v>
                </c:pt>
                <c:pt idx="4">
                  <c:v>سال 96</c:v>
                </c:pt>
                <c:pt idx="5">
                  <c:v>سال 97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34.700000000000003</c:v>
                </c:pt>
                <c:pt idx="1">
                  <c:v>15.6</c:v>
                </c:pt>
                <c:pt idx="2">
                  <c:v>11.9</c:v>
                </c:pt>
                <c:pt idx="3">
                  <c:v>9.6999999999999993</c:v>
                </c:pt>
                <c:pt idx="4">
                  <c:v>10</c:v>
                </c:pt>
                <c:pt idx="5">
                  <c:v>27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2D25-4207-87C7-8B50936733A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34960640"/>
        <c:axId val="134980352"/>
        <c:axId val="0"/>
      </c:bar3DChart>
      <c:catAx>
        <c:axId val="1349606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B Nazanin" panose="00000400000000000000" pitchFamily="2" charset="-78"/>
              </a:defRPr>
            </a:pPr>
            <a:endParaRPr lang="en-US"/>
          </a:p>
        </c:txPr>
        <c:crossAx val="134980352"/>
        <c:crosses val="autoZero"/>
        <c:auto val="1"/>
        <c:lblAlgn val="ctr"/>
        <c:lblOffset val="100"/>
        <c:noMultiLvlLbl val="0"/>
      </c:catAx>
      <c:valAx>
        <c:axId val="134980352"/>
        <c:scaling>
          <c:orientation val="minMax"/>
        </c:scaling>
        <c:delete val="0"/>
        <c:axPos val="l"/>
        <c:majorGridlines>
          <c:spPr>
            <a:ln>
              <a:solidFill>
                <a:schemeClr val="tx1">
                  <a:lumMod val="15000"/>
                  <a:lumOff val="85000"/>
                </a:schemeClr>
              </a:solidFill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49606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algn="ctr" defTabSz="914400" rtl="1" eaLnBrk="1" latinLnBrk="0" hangingPunct="1">
              <a:defRPr lang="fa-IR" sz="5400" b="1" i="0" u="none" strike="noStrike" kern="1200" baseline="0" dirty="0" smtClean="0">
                <a:solidFill>
                  <a:srgbClr val="5B9BD5">
                    <a:lumMod val="50000"/>
                  </a:srgbClr>
                </a:solidFill>
                <a:latin typeface="+mn-lt"/>
                <a:ea typeface="+mn-ea"/>
                <a:cs typeface="EntezareZohoor B3" panose="00000700000000000000" pitchFamily="2" charset="-78"/>
              </a:defRPr>
            </a:pPr>
            <a:r>
              <a:rPr lang="fa-IR" sz="2800" kern="1200" dirty="0">
                <a:solidFill>
                  <a:srgbClr val="5B9BD5">
                    <a:lumMod val="50000"/>
                  </a:srgbClr>
                </a:solidFill>
                <a:latin typeface="+mn-lt"/>
                <a:ea typeface="+mn-ea"/>
                <a:cs typeface="B Titr" panose="00000700000000000000" pitchFamily="2" charset="-78"/>
              </a:rPr>
              <a:t>نرخ رشد بازارها در 10 سال اخیر</a:t>
            </a:r>
          </a:p>
        </c:rich>
      </c:tx>
      <c:layout>
        <c:manualLayout>
          <c:xMode val="edge"/>
          <c:yMode val="edge"/>
          <c:x val="0.25327924354239589"/>
          <c:y val="3.9949133149383705E-2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اوراق مشارکت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>
              <a:outerShdw blurRad="76200" dist="25400" dir="5400000" algn="ctr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flat" dir="t">
                <a:rot lat="0" lon="0" rev="3600000"/>
              </a:lightRig>
            </a:scene3d>
            <a:sp3d prstMaterial="flat">
              <a:bevelT w="38100" h="44450" prst="angle"/>
              <a:contourClr>
                <a:scrgbClr r="0" g="0" b="0">
                  <a:shade val="35000"/>
                  <a:satMod val="160000"/>
                </a:scrgb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2190FF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Sheet1!$A$2:$A$13</c:f>
              <c:numCache>
                <c:formatCode>General</c:formatCode>
                <c:ptCount val="12"/>
                <c:pt idx="0">
                  <c:v>87</c:v>
                </c:pt>
                <c:pt idx="1">
                  <c:v>88</c:v>
                </c:pt>
                <c:pt idx="2">
                  <c:v>89</c:v>
                </c:pt>
                <c:pt idx="3">
                  <c:v>90</c:v>
                </c:pt>
                <c:pt idx="4">
                  <c:v>91</c:v>
                </c:pt>
                <c:pt idx="5">
                  <c:v>92</c:v>
                </c:pt>
                <c:pt idx="6">
                  <c:v>93</c:v>
                </c:pt>
                <c:pt idx="7">
                  <c:v>94</c:v>
                </c:pt>
                <c:pt idx="8">
                  <c:v>95</c:v>
                </c:pt>
                <c:pt idx="9">
                  <c:v>96</c:v>
                </c:pt>
                <c:pt idx="10">
                  <c:v>97</c:v>
                </c:pt>
                <c:pt idx="11">
                  <c:v>98</c:v>
                </c:pt>
              </c:numCache>
            </c:numRef>
          </c:cat>
          <c:val>
            <c:numRef>
              <c:f>Sheet1!$B$2:$B$13</c:f>
              <c:numCache>
                <c:formatCode>0</c:formatCode>
                <c:ptCount val="12"/>
                <c:pt idx="0">
                  <c:v>18</c:v>
                </c:pt>
                <c:pt idx="1">
                  <c:v>16</c:v>
                </c:pt>
                <c:pt idx="2">
                  <c:v>17</c:v>
                </c:pt>
                <c:pt idx="3">
                  <c:v>15.5</c:v>
                </c:pt>
                <c:pt idx="4">
                  <c:v>20</c:v>
                </c:pt>
                <c:pt idx="5">
                  <c:v>23</c:v>
                </c:pt>
                <c:pt idx="6">
                  <c:v>22</c:v>
                </c:pt>
                <c:pt idx="7">
                  <c:v>20.8</c:v>
                </c:pt>
                <c:pt idx="8">
                  <c:v>18</c:v>
                </c:pt>
                <c:pt idx="9">
                  <c:v>18</c:v>
                </c:pt>
                <c:pt idx="10">
                  <c:v>20</c:v>
                </c:pt>
                <c:pt idx="11" formatCode="General">
                  <c:v>12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0E6-49AE-96FE-4561B4B38FD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سکه</c:v>
                </c:pt>
              </c:strCache>
            </c:strRef>
          </c:tx>
          <c:spPr>
            <a:solidFill>
              <a:srgbClr val="F6B30A"/>
            </a:solidFill>
            <a:ln>
              <a:noFill/>
            </a:ln>
            <a:effectLst>
              <a:outerShdw blurRad="76200" dist="25400" dir="5400000" algn="ctr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flat" dir="t">
                <a:rot lat="0" lon="0" rev="3600000"/>
              </a:lightRig>
            </a:scene3d>
            <a:sp3d prstMaterial="flat">
              <a:bevelT w="38100" h="44450" prst="angle"/>
              <a:contourClr>
                <a:scrgbClr r="0" g="0" b="0">
                  <a:shade val="35000"/>
                  <a:satMod val="160000"/>
                </a:scrgb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FF9933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Sheet1!$A$2:$A$13</c:f>
              <c:numCache>
                <c:formatCode>General</c:formatCode>
                <c:ptCount val="12"/>
                <c:pt idx="0">
                  <c:v>87</c:v>
                </c:pt>
                <c:pt idx="1">
                  <c:v>88</c:v>
                </c:pt>
                <c:pt idx="2">
                  <c:v>89</c:v>
                </c:pt>
                <c:pt idx="3">
                  <c:v>90</c:v>
                </c:pt>
                <c:pt idx="4">
                  <c:v>91</c:v>
                </c:pt>
                <c:pt idx="5">
                  <c:v>92</c:v>
                </c:pt>
                <c:pt idx="6">
                  <c:v>93</c:v>
                </c:pt>
                <c:pt idx="7">
                  <c:v>94</c:v>
                </c:pt>
                <c:pt idx="8">
                  <c:v>95</c:v>
                </c:pt>
                <c:pt idx="9">
                  <c:v>96</c:v>
                </c:pt>
                <c:pt idx="10">
                  <c:v>97</c:v>
                </c:pt>
                <c:pt idx="11">
                  <c:v>98</c:v>
                </c:pt>
              </c:numCache>
            </c:numRef>
          </c:cat>
          <c:val>
            <c:numRef>
              <c:f>Sheet1!$C$2:$C$13</c:f>
              <c:numCache>
                <c:formatCode>0</c:formatCode>
                <c:ptCount val="12"/>
                <c:pt idx="0">
                  <c:v>21.5</c:v>
                </c:pt>
                <c:pt idx="1">
                  <c:v>6.5</c:v>
                </c:pt>
                <c:pt idx="2">
                  <c:v>41.8</c:v>
                </c:pt>
                <c:pt idx="3">
                  <c:v>68</c:v>
                </c:pt>
                <c:pt idx="4">
                  <c:v>72.7</c:v>
                </c:pt>
                <c:pt idx="5">
                  <c:v>3.1</c:v>
                </c:pt>
                <c:pt idx="6">
                  <c:v>-8</c:v>
                </c:pt>
                <c:pt idx="7">
                  <c:v>-3.3</c:v>
                </c:pt>
                <c:pt idx="8">
                  <c:v>17.899999999999999</c:v>
                </c:pt>
                <c:pt idx="9">
                  <c:v>34.9</c:v>
                </c:pt>
                <c:pt idx="10">
                  <c:v>182</c:v>
                </c:pt>
                <c:pt idx="11" formatCode="General">
                  <c:v>-15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0E6-49AE-96FE-4561B4B38FD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بورس</c:v>
                </c:pt>
              </c:strCache>
            </c:strRef>
          </c:tx>
          <c:spPr>
            <a:solidFill>
              <a:srgbClr val="3E5F27"/>
            </a:solidFill>
            <a:ln>
              <a:noFill/>
            </a:ln>
            <a:effectLst>
              <a:outerShdw blurRad="76200" dist="25400" dir="5400000" algn="ctr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flat" dir="t">
                <a:rot lat="0" lon="0" rev="3600000"/>
              </a:lightRig>
            </a:scene3d>
            <a:sp3d prstMaterial="flat">
              <a:bevelT w="38100" h="44450" prst="angle"/>
              <a:contourClr>
                <a:scrgbClr r="0" g="0" b="0">
                  <a:shade val="35000"/>
                  <a:satMod val="160000"/>
                </a:scrgb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3E5F27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Sheet1!$A$2:$A$13</c:f>
              <c:numCache>
                <c:formatCode>General</c:formatCode>
                <c:ptCount val="12"/>
                <c:pt idx="0">
                  <c:v>87</c:v>
                </c:pt>
                <c:pt idx="1">
                  <c:v>88</c:v>
                </c:pt>
                <c:pt idx="2">
                  <c:v>89</c:v>
                </c:pt>
                <c:pt idx="3">
                  <c:v>90</c:v>
                </c:pt>
                <c:pt idx="4">
                  <c:v>91</c:v>
                </c:pt>
                <c:pt idx="5">
                  <c:v>92</c:v>
                </c:pt>
                <c:pt idx="6">
                  <c:v>93</c:v>
                </c:pt>
                <c:pt idx="7">
                  <c:v>94</c:v>
                </c:pt>
                <c:pt idx="8">
                  <c:v>95</c:v>
                </c:pt>
                <c:pt idx="9">
                  <c:v>96</c:v>
                </c:pt>
                <c:pt idx="10">
                  <c:v>97</c:v>
                </c:pt>
                <c:pt idx="11">
                  <c:v>98</c:v>
                </c:pt>
              </c:numCache>
            </c:numRef>
          </c:cat>
          <c:val>
            <c:numRef>
              <c:f>Sheet1!$D$2:$D$13</c:f>
              <c:numCache>
                <c:formatCode>0</c:formatCode>
                <c:ptCount val="12"/>
                <c:pt idx="0">
                  <c:v>-11.3</c:v>
                </c:pt>
                <c:pt idx="1">
                  <c:v>58.8</c:v>
                </c:pt>
                <c:pt idx="2">
                  <c:v>85.8</c:v>
                </c:pt>
                <c:pt idx="3">
                  <c:v>11.2</c:v>
                </c:pt>
                <c:pt idx="4">
                  <c:v>46.8</c:v>
                </c:pt>
                <c:pt idx="5">
                  <c:v>107.7</c:v>
                </c:pt>
                <c:pt idx="6">
                  <c:v>-20.2</c:v>
                </c:pt>
                <c:pt idx="7">
                  <c:v>28.3</c:v>
                </c:pt>
                <c:pt idx="8">
                  <c:v>-3.7</c:v>
                </c:pt>
                <c:pt idx="9">
                  <c:v>23.75</c:v>
                </c:pt>
                <c:pt idx="10">
                  <c:v>86</c:v>
                </c:pt>
                <c:pt idx="11" formatCode="General">
                  <c:v>70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D0E6-49AE-96FE-4561B4B38FD3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دلار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blurRad="76200" dist="25400" dir="5400000" algn="ctr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flat" dir="t">
                <a:rot lat="0" lon="0" rev="3600000"/>
              </a:lightRig>
            </a:scene3d>
            <a:sp3d prstMaterial="flat">
              <a:bevelT w="38100" h="44450" prst="angle"/>
              <a:contourClr>
                <a:scrgbClr r="0" g="0" b="0">
                  <a:shade val="35000"/>
                  <a:satMod val="160000"/>
                </a:scrgb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Sheet1!$A$2:$A$13</c:f>
              <c:numCache>
                <c:formatCode>General</c:formatCode>
                <c:ptCount val="12"/>
                <c:pt idx="0">
                  <c:v>87</c:v>
                </c:pt>
                <c:pt idx="1">
                  <c:v>88</c:v>
                </c:pt>
                <c:pt idx="2">
                  <c:v>89</c:v>
                </c:pt>
                <c:pt idx="3">
                  <c:v>90</c:v>
                </c:pt>
                <c:pt idx="4">
                  <c:v>91</c:v>
                </c:pt>
                <c:pt idx="5">
                  <c:v>92</c:v>
                </c:pt>
                <c:pt idx="6">
                  <c:v>93</c:v>
                </c:pt>
                <c:pt idx="7">
                  <c:v>94</c:v>
                </c:pt>
                <c:pt idx="8">
                  <c:v>95</c:v>
                </c:pt>
                <c:pt idx="9">
                  <c:v>96</c:v>
                </c:pt>
                <c:pt idx="10">
                  <c:v>97</c:v>
                </c:pt>
                <c:pt idx="11">
                  <c:v>98</c:v>
                </c:pt>
              </c:numCache>
            </c:numRef>
          </c:cat>
          <c:val>
            <c:numRef>
              <c:f>Sheet1!$E$2:$E$13</c:f>
              <c:numCache>
                <c:formatCode>0</c:formatCode>
                <c:ptCount val="12"/>
                <c:pt idx="0">
                  <c:v>8.5</c:v>
                </c:pt>
                <c:pt idx="1">
                  <c:v>1.2</c:v>
                </c:pt>
                <c:pt idx="2">
                  <c:v>5.3</c:v>
                </c:pt>
                <c:pt idx="3">
                  <c:v>18.29</c:v>
                </c:pt>
                <c:pt idx="4">
                  <c:v>193.64</c:v>
                </c:pt>
                <c:pt idx="5">
                  <c:v>-30.27</c:v>
                </c:pt>
                <c:pt idx="6">
                  <c:v>11.52</c:v>
                </c:pt>
                <c:pt idx="7">
                  <c:v>8.02</c:v>
                </c:pt>
                <c:pt idx="8">
                  <c:v>7.2</c:v>
                </c:pt>
                <c:pt idx="9">
                  <c:v>23.38</c:v>
                </c:pt>
                <c:pt idx="10">
                  <c:v>163</c:v>
                </c:pt>
                <c:pt idx="11" formatCode="General">
                  <c:v>-12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D0E6-49AE-96FE-4561B4B38FD3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تورم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>
              <a:outerShdw blurRad="76200" dist="25400" dir="5400000" algn="ctr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flat" dir="t">
                <a:rot lat="0" lon="0" rev="3600000"/>
              </a:lightRig>
            </a:scene3d>
            <a:sp3d prstMaterial="flat">
              <a:bevelT w="38100" h="44450" prst="angle"/>
              <a:contourClr>
                <a:scrgbClr r="0" g="0" b="0">
                  <a:shade val="35000"/>
                  <a:satMod val="160000"/>
                </a:scrgb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Sheet1!$A$2:$A$13</c:f>
              <c:numCache>
                <c:formatCode>General</c:formatCode>
                <c:ptCount val="12"/>
                <c:pt idx="0">
                  <c:v>87</c:v>
                </c:pt>
                <c:pt idx="1">
                  <c:v>88</c:v>
                </c:pt>
                <c:pt idx="2">
                  <c:v>89</c:v>
                </c:pt>
                <c:pt idx="3">
                  <c:v>90</c:v>
                </c:pt>
                <c:pt idx="4">
                  <c:v>91</c:v>
                </c:pt>
                <c:pt idx="5">
                  <c:v>92</c:v>
                </c:pt>
                <c:pt idx="6">
                  <c:v>93</c:v>
                </c:pt>
                <c:pt idx="7">
                  <c:v>94</c:v>
                </c:pt>
                <c:pt idx="8">
                  <c:v>95</c:v>
                </c:pt>
                <c:pt idx="9">
                  <c:v>96</c:v>
                </c:pt>
                <c:pt idx="10">
                  <c:v>97</c:v>
                </c:pt>
                <c:pt idx="11">
                  <c:v>98</c:v>
                </c:pt>
              </c:numCache>
            </c:numRef>
          </c:cat>
          <c:val>
            <c:numRef>
              <c:f>Sheet1!$F$2:$F$13</c:f>
              <c:numCache>
                <c:formatCode>0</c:formatCode>
                <c:ptCount val="12"/>
                <c:pt idx="0">
                  <c:v>25.4</c:v>
                </c:pt>
                <c:pt idx="1">
                  <c:v>10.8</c:v>
                </c:pt>
                <c:pt idx="2">
                  <c:v>12.4</c:v>
                </c:pt>
                <c:pt idx="3">
                  <c:v>21.5</c:v>
                </c:pt>
                <c:pt idx="4">
                  <c:v>30.5</c:v>
                </c:pt>
                <c:pt idx="5">
                  <c:v>34.700000000000003</c:v>
                </c:pt>
                <c:pt idx="6">
                  <c:v>15.6</c:v>
                </c:pt>
                <c:pt idx="7">
                  <c:v>11.9</c:v>
                </c:pt>
                <c:pt idx="8">
                  <c:v>9</c:v>
                </c:pt>
                <c:pt idx="9">
                  <c:v>9.6</c:v>
                </c:pt>
                <c:pt idx="10">
                  <c:v>27</c:v>
                </c:pt>
                <c:pt idx="11" formatCode="General">
                  <c:v>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D0E6-49AE-96FE-4561B4B38FD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34787840"/>
        <c:axId val="134789376"/>
        <c:axId val="0"/>
      </c:bar3DChart>
      <c:catAx>
        <c:axId val="1347878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rgbClr val="7030A0"/>
                </a:solidFill>
                <a:latin typeface="+mn-lt"/>
                <a:ea typeface="+mn-ea"/>
                <a:cs typeface="B Nazanin" panose="00000400000000000000" pitchFamily="2" charset="-78"/>
              </a:defRPr>
            </a:pPr>
            <a:endParaRPr lang="en-US"/>
          </a:p>
        </c:txPr>
        <c:crossAx val="134789376"/>
        <c:crosses val="autoZero"/>
        <c:auto val="1"/>
        <c:lblAlgn val="ctr"/>
        <c:lblOffset val="100"/>
        <c:noMultiLvlLbl val="0"/>
      </c:catAx>
      <c:valAx>
        <c:axId val="1347893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Mitra" panose="00000400000000000000" pitchFamily="2" charset="-78"/>
              </a:defRPr>
            </a:pPr>
            <a:endParaRPr lang="en-US"/>
          </a:p>
        </c:txPr>
        <c:crossAx val="1347878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9986483262758772"/>
          <c:y val="0.86981510763408409"/>
          <c:w val="0.58068905379841307"/>
          <c:h val="0.1159409778540776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B Nazanin" panose="00000400000000000000" pitchFamily="2" charset="-78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8376661031592205E-2"/>
          <c:y val="0.14357685829815689"/>
          <c:w val="0.9635757443958598"/>
          <c:h val="0.8055669391970171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'[بازدهی بازارA1.xlsx]بازدهی بازار'!$D$2</c:f>
              <c:strCache>
                <c:ptCount val="1"/>
                <c:pt idx="0">
                  <c:v>بورس</c:v>
                </c:pt>
              </c:strCache>
            </c:strRef>
          </c:tx>
          <c:spPr>
            <a:solidFill>
              <a:srgbClr val="33993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solidFill>
                      <a:schemeClr val="accent6">
                        <a:lumMod val="75000"/>
                      </a:schemeClr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'[بازدهی بازارA1.xlsx]بازدهی بازار'!$A$3:$A$13</c:f>
              <c:numCache>
                <c:formatCode>General</c:formatCode>
                <c:ptCount val="11"/>
                <c:pt idx="0">
                  <c:v>87</c:v>
                </c:pt>
                <c:pt idx="1">
                  <c:v>88</c:v>
                </c:pt>
                <c:pt idx="2">
                  <c:v>89</c:v>
                </c:pt>
                <c:pt idx="3">
                  <c:v>90</c:v>
                </c:pt>
                <c:pt idx="4">
                  <c:v>91</c:v>
                </c:pt>
                <c:pt idx="5">
                  <c:v>92</c:v>
                </c:pt>
                <c:pt idx="6">
                  <c:v>93</c:v>
                </c:pt>
                <c:pt idx="7">
                  <c:v>94</c:v>
                </c:pt>
                <c:pt idx="8">
                  <c:v>95</c:v>
                </c:pt>
                <c:pt idx="9">
                  <c:v>96</c:v>
                </c:pt>
                <c:pt idx="10">
                  <c:v>97</c:v>
                </c:pt>
              </c:numCache>
            </c:numRef>
          </c:cat>
          <c:val>
            <c:numRef>
              <c:f>'[بازدهی بازارA1.xlsx]بازدهی بازار'!$D$3:$D$13</c:f>
              <c:numCache>
                <c:formatCode>0</c:formatCode>
                <c:ptCount val="11"/>
                <c:pt idx="0">
                  <c:v>-11.3</c:v>
                </c:pt>
                <c:pt idx="1">
                  <c:v>58.8</c:v>
                </c:pt>
                <c:pt idx="2">
                  <c:v>85.8</c:v>
                </c:pt>
                <c:pt idx="3">
                  <c:v>11.2</c:v>
                </c:pt>
                <c:pt idx="4">
                  <c:v>46.8</c:v>
                </c:pt>
                <c:pt idx="5">
                  <c:v>107.7</c:v>
                </c:pt>
                <c:pt idx="6">
                  <c:v>-20.2</c:v>
                </c:pt>
                <c:pt idx="7">
                  <c:v>28.3</c:v>
                </c:pt>
                <c:pt idx="8">
                  <c:v>-3.7</c:v>
                </c:pt>
                <c:pt idx="9">
                  <c:v>23.75</c:v>
                </c:pt>
                <c:pt idx="10">
                  <c:v>86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1B7-48AC-884F-B633D198795F}"/>
            </c:ext>
          </c:extLst>
        </c:ser>
        <c:ser>
          <c:idx val="2"/>
          <c:order val="1"/>
          <c:tx>
            <c:strRef>
              <c:f>'[بازدهی بازارA1.xlsx]بازدهی بازار'!$F$2</c:f>
              <c:strCache>
                <c:ptCount val="1"/>
                <c:pt idx="0">
                  <c:v>تورم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solidFill>
                      <a:srgbClr val="C00000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'[بازدهی بازارA1.xlsx]بازدهی بازار'!$A$3:$A$13</c:f>
              <c:numCache>
                <c:formatCode>General</c:formatCode>
                <c:ptCount val="11"/>
                <c:pt idx="0">
                  <c:v>87</c:v>
                </c:pt>
                <c:pt idx="1">
                  <c:v>88</c:v>
                </c:pt>
                <c:pt idx="2">
                  <c:v>89</c:v>
                </c:pt>
                <c:pt idx="3">
                  <c:v>90</c:v>
                </c:pt>
                <c:pt idx="4">
                  <c:v>91</c:v>
                </c:pt>
                <c:pt idx="5">
                  <c:v>92</c:v>
                </c:pt>
                <c:pt idx="6">
                  <c:v>93</c:v>
                </c:pt>
                <c:pt idx="7">
                  <c:v>94</c:v>
                </c:pt>
                <c:pt idx="8">
                  <c:v>95</c:v>
                </c:pt>
                <c:pt idx="9">
                  <c:v>96</c:v>
                </c:pt>
                <c:pt idx="10">
                  <c:v>97</c:v>
                </c:pt>
              </c:numCache>
            </c:numRef>
          </c:cat>
          <c:val>
            <c:numRef>
              <c:f>'[بازدهی بازارA1.xlsx]بازدهی بازار'!$F$3:$F$13</c:f>
              <c:numCache>
                <c:formatCode>0</c:formatCode>
                <c:ptCount val="11"/>
                <c:pt idx="0">
                  <c:v>25.4</c:v>
                </c:pt>
                <c:pt idx="1">
                  <c:v>10.8</c:v>
                </c:pt>
                <c:pt idx="2">
                  <c:v>12.4</c:v>
                </c:pt>
                <c:pt idx="3">
                  <c:v>21.5</c:v>
                </c:pt>
                <c:pt idx="4">
                  <c:v>30.5</c:v>
                </c:pt>
                <c:pt idx="5">
                  <c:v>34.700000000000003</c:v>
                </c:pt>
                <c:pt idx="6">
                  <c:v>15.6</c:v>
                </c:pt>
                <c:pt idx="7">
                  <c:v>11.9</c:v>
                </c:pt>
                <c:pt idx="8">
                  <c:v>9</c:v>
                </c:pt>
                <c:pt idx="9">
                  <c:v>9.6</c:v>
                </c:pt>
                <c:pt idx="10">
                  <c:v>27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1B7-48AC-884F-B633D19879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4727552"/>
        <c:axId val="134729088"/>
      </c:barChart>
      <c:catAx>
        <c:axId val="1347275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cs typeface="B Titr" panose="00000700000000000000" pitchFamily="2" charset="-78"/>
              </a:defRPr>
            </a:pPr>
            <a:endParaRPr lang="en-US"/>
          </a:p>
        </c:txPr>
        <c:crossAx val="134729088"/>
        <c:crosses val="autoZero"/>
        <c:auto val="1"/>
        <c:lblAlgn val="ctr"/>
        <c:lblOffset val="100"/>
        <c:noMultiLvlLbl val="0"/>
      </c:catAx>
      <c:valAx>
        <c:axId val="134729088"/>
        <c:scaling>
          <c:orientation val="minMax"/>
        </c:scaling>
        <c:delete val="0"/>
        <c:axPos val="l"/>
        <c:numFmt formatCode="0" sourceLinked="1"/>
        <c:majorTickMark val="out"/>
        <c:minorTickMark val="none"/>
        <c:tickLblPos val="nextTo"/>
        <c:crossAx val="13472755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32109229313087784"/>
          <c:y val="0.86299721802051432"/>
          <c:w val="0.36278219698241043"/>
          <c:h val="0.13473274384945086"/>
        </c:manualLayout>
      </c:layout>
      <c:overlay val="0"/>
      <c:txPr>
        <a:bodyPr/>
        <a:lstStyle/>
        <a:p>
          <a:pPr>
            <a:defRPr sz="1800">
              <a:cs typeface="B Titr" panose="00000700000000000000" pitchFamily="2" charset="-78"/>
            </a:defRPr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tx1"/>
    </cs:fontRef>
    <cs:spPr>
      <a:pattFill prst="ltDn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>
        <a:solidFill>
          <a:schemeClr val="phClr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336AD25-701A-42EC-A0A8-6DFF68E88F30}" type="doc">
      <dgm:prSet loTypeId="urn:diagrams.loki3.com/BracketList" loCatId="list" qsTypeId="urn:microsoft.com/office/officeart/2005/8/quickstyle/simple3" qsCatId="simple" csTypeId="urn:microsoft.com/office/officeart/2005/8/colors/accent6_5" csCatId="accent6" phldr="1"/>
      <dgm:spPr/>
      <dgm:t>
        <a:bodyPr/>
        <a:lstStyle/>
        <a:p>
          <a:endParaRPr lang="en-US"/>
        </a:p>
      </dgm:t>
    </dgm:pt>
    <dgm:pt modelId="{86481E46-A8B0-406F-8596-9BE5F2F780E1}">
      <dgm:prSet phldrT="[Text]" custT="1"/>
      <dgm:spPr/>
      <dgm:t>
        <a:bodyPr/>
        <a:lstStyle/>
        <a:p>
          <a:r>
            <a:rPr lang="fa-IR" sz="2400" b="1" dirty="0" smtClean="0">
              <a:solidFill>
                <a:srgbClr val="2D2DFF"/>
              </a:solidFill>
              <a:cs typeface="B Nazanin" panose="00000400000000000000" pitchFamily="2" charset="-78"/>
            </a:rPr>
            <a:t>سرمایه گذاری مولد</a:t>
          </a:r>
          <a:endParaRPr lang="en-US" sz="2400" b="1" dirty="0">
            <a:solidFill>
              <a:srgbClr val="2D2DFF"/>
            </a:solidFill>
            <a:cs typeface="B Nazanin" panose="00000400000000000000" pitchFamily="2" charset="-78"/>
          </a:endParaRPr>
        </a:p>
      </dgm:t>
    </dgm:pt>
    <dgm:pt modelId="{3348EBAB-8DF9-4CCB-BAC1-F0680F0AB39E}" type="parTrans" cxnId="{A9444A83-E9FF-4088-B5EF-5DAE90F73704}">
      <dgm:prSet/>
      <dgm:spPr/>
      <dgm:t>
        <a:bodyPr/>
        <a:lstStyle/>
        <a:p>
          <a:endParaRPr lang="en-US" sz="1050">
            <a:cs typeface="B Nazanin" panose="00000400000000000000" pitchFamily="2" charset="-78"/>
          </a:endParaRPr>
        </a:p>
      </dgm:t>
    </dgm:pt>
    <dgm:pt modelId="{47A83629-2509-4BC4-ACA1-6F378AE10B0F}" type="sibTrans" cxnId="{A9444A83-E9FF-4088-B5EF-5DAE90F73704}">
      <dgm:prSet/>
      <dgm:spPr/>
      <dgm:t>
        <a:bodyPr/>
        <a:lstStyle/>
        <a:p>
          <a:endParaRPr lang="en-US" sz="1050">
            <a:cs typeface="B Nazanin" panose="00000400000000000000" pitchFamily="2" charset="-78"/>
          </a:endParaRPr>
        </a:p>
      </dgm:t>
    </dgm:pt>
    <dgm:pt modelId="{3BA54E92-150C-47DE-A08F-3A77D3FE868E}">
      <dgm:prSet phldrT="[Text]" custT="1"/>
      <dgm:spPr>
        <a:solidFill>
          <a:srgbClr val="FF0000"/>
        </a:solidFill>
      </dgm:spPr>
      <dgm:t>
        <a:bodyPr/>
        <a:lstStyle/>
        <a:p>
          <a:pPr algn="justLow" rtl="1"/>
          <a:r>
            <a:rPr lang="fa-IR" sz="2400" b="1" dirty="0" smtClean="0">
              <a:solidFill>
                <a:schemeClr val="bg1"/>
              </a:solidFill>
              <a:cs typeface="B Nazanin" panose="00000400000000000000" pitchFamily="2" charset="-78"/>
            </a:rPr>
            <a:t>نوعی از سرمایه گذاری است که ضمن کسب سود برای سرمایه گذار ارزش هم خلق می شود. سرمایه سالم و مولد در یک کشور اساس و مبنای حرکت چرخ تولید در بخش های مختلف از جمله کشاورزی، صنعت و خدمات و ایجاد اشتغال و کاهش بیکاری و فقر (که تبعات خاص خود را دارند) به شمار می رود.</a:t>
          </a:r>
          <a:endParaRPr lang="en-US" sz="2400" b="1" dirty="0">
            <a:solidFill>
              <a:schemeClr val="bg1"/>
            </a:solidFill>
            <a:cs typeface="B Nazanin" panose="00000400000000000000" pitchFamily="2" charset="-78"/>
          </a:endParaRPr>
        </a:p>
      </dgm:t>
    </dgm:pt>
    <dgm:pt modelId="{CBB94C71-EABE-445C-8072-D91E78691BC4}" type="parTrans" cxnId="{A00D2028-D2B7-4FFF-926A-8D46FBE32FC1}">
      <dgm:prSet/>
      <dgm:spPr/>
      <dgm:t>
        <a:bodyPr/>
        <a:lstStyle/>
        <a:p>
          <a:endParaRPr lang="en-US" sz="1050">
            <a:cs typeface="B Nazanin" panose="00000400000000000000" pitchFamily="2" charset="-78"/>
          </a:endParaRPr>
        </a:p>
      </dgm:t>
    </dgm:pt>
    <dgm:pt modelId="{6D8A1CC4-BE8B-43E6-B975-10FB37D47134}" type="sibTrans" cxnId="{A00D2028-D2B7-4FFF-926A-8D46FBE32FC1}">
      <dgm:prSet/>
      <dgm:spPr/>
      <dgm:t>
        <a:bodyPr/>
        <a:lstStyle/>
        <a:p>
          <a:endParaRPr lang="en-US" sz="1050">
            <a:cs typeface="B Nazanin" panose="00000400000000000000" pitchFamily="2" charset="-78"/>
          </a:endParaRPr>
        </a:p>
      </dgm:t>
    </dgm:pt>
    <dgm:pt modelId="{71F76EC2-076C-483B-AF9D-6B02D950F73B}">
      <dgm:prSet phldrT="[Text]" custT="1"/>
      <dgm:spPr/>
      <dgm:t>
        <a:bodyPr/>
        <a:lstStyle/>
        <a:p>
          <a:r>
            <a:rPr lang="fa-IR" sz="2400" b="1" dirty="0" smtClean="0">
              <a:solidFill>
                <a:srgbClr val="2D2DFF"/>
              </a:solidFill>
              <a:cs typeface="B Nazanin" panose="00000400000000000000" pitchFamily="2" charset="-78"/>
            </a:rPr>
            <a:t>سرمایه گذاری غیر مولد</a:t>
          </a:r>
          <a:endParaRPr lang="en-US" sz="2400" b="1" dirty="0">
            <a:solidFill>
              <a:srgbClr val="2D2DFF"/>
            </a:solidFill>
            <a:cs typeface="B Nazanin" panose="00000400000000000000" pitchFamily="2" charset="-78"/>
          </a:endParaRPr>
        </a:p>
      </dgm:t>
    </dgm:pt>
    <dgm:pt modelId="{2B6131C4-C3AC-4E10-8B45-A7568BACBDEA}" type="parTrans" cxnId="{5B3FD951-E9B0-418A-BD2E-CA4D80C58A77}">
      <dgm:prSet/>
      <dgm:spPr/>
      <dgm:t>
        <a:bodyPr/>
        <a:lstStyle/>
        <a:p>
          <a:endParaRPr lang="en-US" sz="1050">
            <a:cs typeface="B Nazanin" panose="00000400000000000000" pitchFamily="2" charset="-78"/>
          </a:endParaRPr>
        </a:p>
      </dgm:t>
    </dgm:pt>
    <dgm:pt modelId="{06BD3ADC-6B75-44D4-A3EB-5F20DBFD6DFB}" type="sibTrans" cxnId="{5B3FD951-E9B0-418A-BD2E-CA4D80C58A77}">
      <dgm:prSet/>
      <dgm:spPr/>
      <dgm:t>
        <a:bodyPr/>
        <a:lstStyle/>
        <a:p>
          <a:endParaRPr lang="en-US" sz="1050">
            <a:cs typeface="B Nazanin" panose="00000400000000000000" pitchFamily="2" charset="-78"/>
          </a:endParaRPr>
        </a:p>
      </dgm:t>
    </dgm:pt>
    <dgm:pt modelId="{DF1278FE-C464-4EFE-8BF1-18108E1C0D3A}">
      <dgm:prSet phldrT="[Text]" custT="1"/>
      <dgm:spPr>
        <a:solidFill>
          <a:srgbClr val="3E5F27"/>
        </a:solidFill>
      </dgm:spPr>
      <dgm:t>
        <a:bodyPr/>
        <a:lstStyle/>
        <a:p>
          <a:pPr algn="justLow" rtl="1"/>
          <a:r>
            <a:rPr lang="fa-IR" sz="2400" b="1" dirty="0" smtClean="0">
              <a:solidFill>
                <a:schemeClr val="bg1"/>
              </a:solidFill>
              <a:cs typeface="B Nazanin" panose="00000400000000000000" pitchFamily="2" charset="-78"/>
            </a:rPr>
            <a:t>نوعی سرمایه گذاری است که از انجام آن چیزی خلق نمی شود و ارزشی به وجود نمی آید. خرید کالاهای فیزیکی و مصرفی مانند طلا و خانه و نگه داشتن آنها به امید سود و فروختن آنها حتی به چندین برابر قیمت از دید اقتصاد اقدامی غیرمولد و بیهوده است.</a:t>
          </a:r>
          <a:endParaRPr lang="en-US" sz="2400" b="1" dirty="0">
            <a:solidFill>
              <a:schemeClr val="bg1"/>
            </a:solidFill>
            <a:cs typeface="B Nazanin" panose="00000400000000000000" pitchFamily="2" charset="-78"/>
          </a:endParaRPr>
        </a:p>
      </dgm:t>
    </dgm:pt>
    <dgm:pt modelId="{C582992B-2E8A-45FC-82AE-7BCA4C3FBC5D}" type="parTrans" cxnId="{7673043F-7E55-4A6C-878C-D1F813C109D6}">
      <dgm:prSet/>
      <dgm:spPr/>
      <dgm:t>
        <a:bodyPr/>
        <a:lstStyle/>
        <a:p>
          <a:endParaRPr lang="en-US" sz="1050">
            <a:cs typeface="B Nazanin" panose="00000400000000000000" pitchFamily="2" charset="-78"/>
          </a:endParaRPr>
        </a:p>
      </dgm:t>
    </dgm:pt>
    <dgm:pt modelId="{CA10206F-354B-4C16-BAFE-6DAA3630ED25}" type="sibTrans" cxnId="{7673043F-7E55-4A6C-878C-D1F813C109D6}">
      <dgm:prSet/>
      <dgm:spPr/>
      <dgm:t>
        <a:bodyPr/>
        <a:lstStyle/>
        <a:p>
          <a:endParaRPr lang="en-US" sz="1050">
            <a:cs typeface="B Nazanin" panose="00000400000000000000" pitchFamily="2" charset="-78"/>
          </a:endParaRPr>
        </a:p>
      </dgm:t>
    </dgm:pt>
    <dgm:pt modelId="{28352F1C-9E54-47F8-A5FE-D6EF9A2954C6}" type="pres">
      <dgm:prSet presAssocID="{5336AD25-701A-42EC-A0A8-6DFF68E88F3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ABC8718-5431-4264-A981-50AC683E72C9}" type="pres">
      <dgm:prSet presAssocID="{86481E46-A8B0-406F-8596-9BE5F2F780E1}" presName="linNode" presStyleCnt="0"/>
      <dgm:spPr/>
      <dgm:t>
        <a:bodyPr/>
        <a:lstStyle/>
        <a:p>
          <a:endParaRPr lang="en-US"/>
        </a:p>
      </dgm:t>
    </dgm:pt>
    <dgm:pt modelId="{391D1BE0-4874-4A1F-A016-FD16EF67126D}" type="pres">
      <dgm:prSet presAssocID="{86481E46-A8B0-406F-8596-9BE5F2F780E1}" presName="parTx" presStyleLbl="revTx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EDFA7B-9753-4B22-824C-188C5AA3D498}" type="pres">
      <dgm:prSet presAssocID="{86481E46-A8B0-406F-8596-9BE5F2F780E1}" presName="bracket" presStyleLbl="parChTrans1D1" presStyleIdx="0" presStyleCnt="2"/>
      <dgm:spPr/>
      <dgm:t>
        <a:bodyPr/>
        <a:lstStyle/>
        <a:p>
          <a:endParaRPr lang="en-US"/>
        </a:p>
      </dgm:t>
    </dgm:pt>
    <dgm:pt modelId="{2E789AED-572F-45E2-95A7-4481D9DF04F9}" type="pres">
      <dgm:prSet presAssocID="{86481E46-A8B0-406F-8596-9BE5F2F780E1}" presName="spH" presStyleCnt="0"/>
      <dgm:spPr/>
      <dgm:t>
        <a:bodyPr/>
        <a:lstStyle/>
        <a:p>
          <a:endParaRPr lang="en-US"/>
        </a:p>
      </dgm:t>
    </dgm:pt>
    <dgm:pt modelId="{119D786A-601A-4AAF-8647-1A5A2E980AD4}" type="pres">
      <dgm:prSet presAssocID="{86481E46-A8B0-406F-8596-9BE5F2F780E1}" presName="desTx" presStyleLbl="node1" presStyleIdx="0" presStyleCnt="2" custLinFactNeighborY="509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EE214F-89E8-4775-8EEA-9B9D4042E5FB}" type="pres">
      <dgm:prSet presAssocID="{47A83629-2509-4BC4-ACA1-6F378AE10B0F}" presName="spV" presStyleCnt="0"/>
      <dgm:spPr/>
      <dgm:t>
        <a:bodyPr/>
        <a:lstStyle/>
        <a:p>
          <a:endParaRPr lang="en-US"/>
        </a:p>
      </dgm:t>
    </dgm:pt>
    <dgm:pt modelId="{FF160545-86C6-4944-B5D5-BCE7A936A982}" type="pres">
      <dgm:prSet presAssocID="{71F76EC2-076C-483B-AF9D-6B02D950F73B}" presName="linNode" presStyleCnt="0"/>
      <dgm:spPr/>
      <dgm:t>
        <a:bodyPr/>
        <a:lstStyle/>
        <a:p>
          <a:endParaRPr lang="en-US"/>
        </a:p>
      </dgm:t>
    </dgm:pt>
    <dgm:pt modelId="{570B05BD-E0BD-40C1-9D9B-882B42DA8438}" type="pres">
      <dgm:prSet presAssocID="{71F76EC2-076C-483B-AF9D-6B02D950F73B}" presName="parTx" presStyleLbl="revTx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A2FEC5-6A64-4324-B2D9-D6E1D797AC01}" type="pres">
      <dgm:prSet presAssocID="{71F76EC2-076C-483B-AF9D-6B02D950F73B}" presName="bracket" presStyleLbl="parChTrans1D1" presStyleIdx="1" presStyleCnt="2"/>
      <dgm:spPr/>
      <dgm:t>
        <a:bodyPr/>
        <a:lstStyle/>
        <a:p>
          <a:endParaRPr lang="en-US"/>
        </a:p>
      </dgm:t>
    </dgm:pt>
    <dgm:pt modelId="{9C09699E-E73A-409D-A1F4-F56543543542}" type="pres">
      <dgm:prSet presAssocID="{71F76EC2-076C-483B-AF9D-6B02D950F73B}" presName="spH" presStyleCnt="0"/>
      <dgm:spPr/>
      <dgm:t>
        <a:bodyPr/>
        <a:lstStyle/>
        <a:p>
          <a:endParaRPr lang="en-US"/>
        </a:p>
      </dgm:t>
    </dgm:pt>
    <dgm:pt modelId="{0797FF27-D3CB-486D-9D8B-68F8F7F66ACF}" type="pres">
      <dgm:prSet presAssocID="{71F76EC2-076C-483B-AF9D-6B02D950F73B}" presName="desTx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673043F-7E55-4A6C-878C-D1F813C109D6}" srcId="{71F76EC2-076C-483B-AF9D-6B02D950F73B}" destId="{DF1278FE-C464-4EFE-8BF1-18108E1C0D3A}" srcOrd="0" destOrd="0" parTransId="{C582992B-2E8A-45FC-82AE-7BCA4C3FBC5D}" sibTransId="{CA10206F-354B-4C16-BAFE-6DAA3630ED25}"/>
    <dgm:cxn modelId="{2FECB481-00AB-418D-BCE0-4928C5154654}" type="presOf" srcId="{5336AD25-701A-42EC-A0A8-6DFF68E88F30}" destId="{28352F1C-9E54-47F8-A5FE-D6EF9A2954C6}" srcOrd="0" destOrd="0" presId="urn:diagrams.loki3.com/BracketList"/>
    <dgm:cxn modelId="{A00D2028-D2B7-4FFF-926A-8D46FBE32FC1}" srcId="{86481E46-A8B0-406F-8596-9BE5F2F780E1}" destId="{3BA54E92-150C-47DE-A08F-3A77D3FE868E}" srcOrd="0" destOrd="0" parTransId="{CBB94C71-EABE-445C-8072-D91E78691BC4}" sibTransId="{6D8A1CC4-BE8B-43E6-B975-10FB37D47134}"/>
    <dgm:cxn modelId="{B628DDDA-C3DE-4EEB-8E34-BA6EEE239CDE}" type="presOf" srcId="{DF1278FE-C464-4EFE-8BF1-18108E1C0D3A}" destId="{0797FF27-D3CB-486D-9D8B-68F8F7F66ACF}" srcOrd="0" destOrd="0" presId="urn:diagrams.loki3.com/BracketList"/>
    <dgm:cxn modelId="{5CD4D6B2-FE3D-4C91-A742-265482849D80}" type="presOf" srcId="{3BA54E92-150C-47DE-A08F-3A77D3FE868E}" destId="{119D786A-601A-4AAF-8647-1A5A2E980AD4}" srcOrd="0" destOrd="0" presId="urn:diagrams.loki3.com/BracketList"/>
    <dgm:cxn modelId="{5B3FD951-E9B0-418A-BD2E-CA4D80C58A77}" srcId="{5336AD25-701A-42EC-A0A8-6DFF68E88F30}" destId="{71F76EC2-076C-483B-AF9D-6B02D950F73B}" srcOrd="1" destOrd="0" parTransId="{2B6131C4-C3AC-4E10-8B45-A7568BACBDEA}" sibTransId="{06BD3ADC-6B75-44D4-A3EB-5F20DBFD6DFB}"/>
    <dgm:cxn modelId="{F57E0EA0-3D7E-4A11-B18A-DC838F94F862}" type="presOf" srcId="{71F76EC2-076C-483B-AF9D-6B02D950F73B}" destId="{570B05BD-E0BD-40C1-9D9B-882B42DA8438}" srcOrd="0" destOrd="0" presId="urn:diagrams.loki3.com/BracketList"/>
    <dgm:cxn modelId="{ABE7037B-146D-4CA4-8AA3-9BC2DC0917B9}" type="presOf" srcId="{86481E46-A8B0-406F-8596-9BE5F2F780E1}" destId="{391D1BE0-4874-4A1F-A016-FD16EF67126D}" srcOrd="0" destOrd="0" presId="urn:diagrams.loki3.com/BracketList"/>
    <dgm:cxn modelId="{A9444A83-E9FF-4088-B5EF-5DAE90F73704}" srcId="{5336AD25-701A-42EC-A0A8-6DFF68E88F30}" destId="{86481E46-A8B0-406F-8596-9BE5F2F780E1}" srcOrd="0" destOrd="0" parTransId="{3348EBAB-8DF9-4CCB-BAC1-F0680F0AB39E}" sibTransId="{47A83629-2509-4BC4-ACA1-6F378AE10B0F}"/>
    <dgm:cxn modelId="{159B5722-7B56-4A36-B9E4-8A9D5F3314C5}" type="presParOf" srcId="{28352F1C-9E54-47F8-A5FE-D6EF9A2954C6}" destId="{5ABC8718-5431-4264-A981-50AC683E72C9}" srcOrd="0" destOrd="0" presId="urn:diagrams.loki3.com/BracketList"/>
    <dgm:cxn modelId="{C21D7D34-F074-4C71-B51C-A86F2E7264A3}" type="presParOf" srcId="{5ABC8718-5431-4264-A981-50AC683E72C9}" destId="{391D1BE0-4874-4A1F-A016-FD16EF67126D}" srcOrd="0" destOrd="0" presId="urn:diagrams.loki3.com/BracketList"/>
    <dgm:cxn modelId="{66744732-6C2A-4E4E-9481-C7B7EC6451A8}" type="presParOf" srcId="{5ABC8718-5431-4264-A981-50AC683E72C9}" destId="{53EDFA7B-9753-4B22-824C-188C5AA3D498}" srcOrd="1" destOrd="0" presId="urn:diagrams.loki3.com/BracketList"/>
    <dgm:cxn modelId="{E055C73C-9E3A-4ED2-B8BB-B3EE0E6A1632}" type="presParOf" srcId="{5ABC8718-5431-4264-A981-50AC683E72C9}" destId="{2E789AED-572F-45E2-95A7-4481D9DF04F9}" srcOrd="2" destOrd="0" presId="urn:diagrams.loki3.com/BracketList"/>
    <dgm:cxn modelId="{F6388E7C-5533-4256-B3AA-1EDC497F083B}" type="presParOf" srcId="{5ABC8718-5431-4264-A981-50AC683E72C9}" destId="{119D786A-601A-4AAF-8647-1A5A2E980AD4}" srcOrd="3" destOrd="0" presId="urn:diagrams.loki3.com/BracketList"/>
    <dgm:cxn modelId="{0FD1EDA7-7DDF-4B1D-99DD-9700CBEE6119}" type="presParOf" srcId="{28352F1C-9E54-47F8-A5FE-D6EF9A2954C6}" destId="{C3EE214F-89E8-4775-8EEA-9B9D4042E5FB}" srcOrd="1" destOrd="0" presId="urn:diagrams.loki3.com/BracketList"/>
    <dgm:cxn modelId="{E6566B71-F6A6-4F9D-9F54-9569A3A95286}" type="presParOf" srcId="{28352F1C-9E54-47F8-A5FE-D6EF9A2954C6}" destId="{FF160545-86C6-4944-B5D5-BCE7A936A982}" srcOrd="2" destOrd="0" presId="urn:diagrams.loki3.com/BracketList"/>
    <dgm:cxn modelId="{8998FC3F-7890-4DB9-BE20-4591CD580176}" type="presParOf" srcId="{FF160545-86C6-4944-B5D5-BCE7A936A982}" destId="{570B05BD-E0BD-40C1-9D9B-882B42DA8438}" srcOrd="0" destOrd="0" presId="urn:diagrams.loki3.com/BracketList"/>
    <dgm:cxn modelId="{7B113648-2F3B-46A5-9CEF-B1483EAFDEF4}" type="presParOf" srcId="{FF160545-86C6-4944-B5D5-BCE7A936A982}" destId="{9BA2FEC5-6A64-4324-B2D9-D6E1D797AC01}" srcOrd="1" destOrd="0" presId="urn:diagrams.loki3.com/BracketList"/>
    <dgm:cxn modelId="{1D201B73-F818-4A97-A0C3-37776B7D2A61}" type="presParOf" srcId="{FF160545-86C6-4944-B5D5-BCE7A936A982}" destId="{9C09699E-E73A-409D-A1F4-F56543543542}" srcOrd="2" destOrd="0" presId="urn:diagrams.loki3.com/BracketList"/>
    <dgm:cxn modelId="{4A6FA89E-D434-47B7-B7E1-2D614DFD0315}" type="presParOf" srcId="{FF160545-86C6-4944-B5D5-BCE7A936A982}" destId="{0797FF27-D3CB-486D-9D8B-68F8F7F66ACF}" srcOrd="3" destOrd="0" presId="urn:diagrams.loki3.com/Bracke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C9243B9-0B43-4CAB-B44F-E913795F8464}" type="doc">
      <dgm:prSet loTypeId="urn:microsoft.com/office/officeart/2005/8/layout/architecture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5331102-5588-4415-B97C-3E2075CBB410}">
      <dgm:prSet phldrT="[Text]" custT="1"/>
      <dgm:spPr/>
      <dgm:t>
        <a:bodyPr/>
        <a:lstStyle/>
        <a:p>
          <a:pPr rtl="1"/>
          <a:r>
            <a:rPr lang="fa-IR" sz="2600" b="1" dirty="0" smtClean="0">
              <a:cs typeface="B Nazanin" panose="00000400000000000000" pitchFamily="2" charset="-78"/>
            </a:rPr>
            <a:t>سهولت در تامین مالی از طریق انتشار عمومی سهام، افزایش سرمایه و انتشار اوراق مشارکت توسط ناشر</a:t>
          </a:r>
          <a:endParaRPr lang="en-US" sz="2600" b="1" dirty="0">
            <a:cs typeface="B Nazanin" panose="00000400000000000000" pitchFamily="2" charset="-78"/>
          </a:endParaRPr>
        </a:p>
      </dgm:t>
    </dgm:pt>
    <dgm:pt modelId="{6E223CE8-B5C3-4C64-B927-0DF718BF26AC}" type="parTrans" cxnId="{6BD12489-4070-4892-860D-AC1A29DF340F}">
      <dgm:prSet/>
      <dgm:spPr/>
      <dgm:t>
        <a:bodyPr/>
        <a:lstStyle/>
        <a:p>
          <a:endParaRPr lang="en-US" sz="2600" b="1">
            <a:cs typeface="B Nazanin" panose="00000400000000000000" pitchFamily="2" charset="-78"/>
          </a:endParaRPr>
        </a:p>
      </dgm:t>
    </dgm:pt>
    <dgm:pt modelId="{4F4B6F1F-60E6-4F1F-88A4-2559F7A32575}" type="sibTrans" cxnId="{6BD12489-4070-4892-860D-AC1A29DF340F}">
      <dgm:prSet/>
      <dgm:spPr/>
      <dgm:t>
        <a:bodyPr/>
        <a:lstStyle/>
        <a:p>
          <a:endParaRPr lang="en-US" sz="2600" b="1">
            <a:cs typeface="B Nazanin" panose="00000400000000000000" pitchFamily="2" charset="-78"/>
          </a:endParaRPr>
        </a:p>
      </dgm:t>
    </dgm:pt>
    <dgm:pt modelId="{D5CC804D-803E-4A41-9B12-CA5EA07BE493}">
      <dgm:prSet phldrT="[Text]" custT="1"/>
      <dgm:spPr/>
      <dgm:t>
        <a:bodyPr/>
        <a:lstStyle/>
        <a:p>
          <a:r>
            <a:rPr lang="fa-IR" sz="2600" b="1" dirty="0" smtClean="0">
              <a:cs typeface="B Nazanin" panose="00000400000000000000" pitchFamily="2" charset="-78"/>
            </a:rPr>
            <a:t>استفاده از معافیت ها و مشوق های مالیاتی</a:t>
          </a:r>
          <a:endParaRPr lang="en-US" sz="2600" b="1" dirty="0">
            <a:cs typeface="B Nazanin" panose="00000400000000000000" pitchFamily="2" charset="-78"/>
          </a:endParaRPr>
        </a:p>
      </dgm:t>
    </dgm:pt>
    <dgm:pt modelId="{1B32AD41-93D2-4556-BFD5-7AC3E07CD789}" type="parTrans" cxnId="{7ABFDFE4-7288-42F5-BF14-9408218731CE}">
      <dgm:prSet/>
      <dgm:spPr/>
      <dgm:t>
        <a:bodyPr/>
        <a:lstStyle/>
        <a:p>
          <a:endParaRPr lang="en-US" sz="2600" b="1">
            <a:cs typeface="B Nazanin" panose="00000400000000000000" pitchFamily="2" charset="-78"/>
          </a:endParaRPr>
        </a:p>
      </dgm:t>
    </dgm:pt>
    <dgm:pt modelId="{FA69254C-012A-4D1B-8BE8-9C12E90A5D09}" type="sibTrans" cxnId="{7ABFDFE4-7288-42F5-BF14-9408218731CE}">
      <dgm:prSet/>
      <dgm:spPr/>
      <dgm:t>
        <a:bodyPr/>
        <a:lstStyle/>
        <a:p>
          <a:endParaRPr lang="en-US" sz="2600" b="1">
            <a:cs typeface="B Nazanin" panose="00000400000000000000" pitchFamily="2" charset="-78"/>
          </a:endParaRPr>
        </a:p>
      </dgm:t>
    </dgm:pt>
    <dgm:pt modelId="{C15B4B16-EA55-48CF-ACF1-950B1FBB6B35}">
      <dgm:prSet phldrT="[Text]" custT="1"/>
      <dgm:spPr/>
      <dgm:t>
        <a:bodyPr/>
        <a:lstStyle/>
        <a:p>
          <a:r>
            <a:rPr lang="fa-IR" sz="2600" b="1" dirty="0" smtClean="0">
              <a:cs typeface="B Nazanin" panose="00000400000000000000" pitchFamily="2" charset="-78"/>
            </a:rPr>
            <a:t>کسب وجهه، اعتبار و اعتماد عمومی</a:t>
          </a:r>
          <a:endParaRPr lang="en-US" sz="2600" b="1" dirty="0">
            <a:cs typeface="B Nazanin" panose="00000400000000000000" pitchFamily="2" charset="-78"/>
          </a:endParaRPr>
        </a:p>
      </dgm:t>
    </dgm:pt>
    <dgm:pt modelId="{EC941D32-E710-423B-AF39-BED5A651338B}" type="parTrans" cxnId="{B62004EB-AC03-4203-B797-7EE6555D2F28}">
      <dgm:prSet/>
      <dgm:spPr/>
      <dgm:t>
        <a:bodyPr/>
        <a:lstStyle/>
        <a:p>
          <a:endParaRPr lang="en-US" sz="2600" b="1">
            <a:cs typeface="B Nazanin" panose="00000400000000000000" pitchFamily="2" charset="-78"/>
          </a:endParaRPr>
        </a:p>
      </dgm:t>
    </dgm:pt>
    <dgm:pt modelId="{E2C33DB0-76B6-4EAE-AAFD-62C8BA67EC78}" type="sibTrans" cxnId="{B62004EB-AC03-4203-B797-7EE6555D2F28}">
      <dgm:prSet/>
      <dgm:spPr/>
      <dgm:t>
        <a:bodyPr/>
        <a:lstStyle/>
        <a:p>
          <a:endParaRPr lang="en-US" sz="2600" b="1">
            <a:cs typeface="B Nazanin" panose="00000400000000000000" pitchFamily="2" charset="-78"/>
          </a:endParaRPr>
        </a:p>
      </dgm:t>
    </dgm:pt>
    <dgm:pt modelId="{5FE5F778-1342-4332-8948-6DAD3C64C27C}">
      <dgm:prSet phldrT="[Text]" custT="1"/>
      <dgm:spPr/>
      <dgm:t>
        <a:bodyPr/>
        <a:lstStyle/>
        <a:p>
          <a:r>
            <a:rPr lang="fa-IR" sz="2600" b="1" dirty="0" smtClean="0">
              <a:cs typeface="B Nazanin" panose="00000400000000000000" pitchFamily="2" charset="-78"/>
            </a:rPr>
            <a:t>مزایای تبلیغاتی رایگان در فضای مجازی، رسانه های دیداری و شنیداری</a:t>
          </a:r>
          <a:endParaRPr lang="en-US" sz="2600" b="1" dirty="0">
            <a:cs typeface="B Nazanin" panose="00000400000000000000" pitchFamily="2" charset="-78"/>
          </a:endParaRPr>
        </a:p>
      </dgm:t>
    </dgm:pt>
    <dgm:pt modelId="{5FD3FD73-ED6E-4C83-BDB5-F753408809F0}" type="parTrans" cxnId="{AC545A88-7261-4DED-BCF5-A165DEDFBE64}">
      <dgm:prSet/>
      <dgm:spPr/>
      <dgm:t>
        <a:bodyPr/>
        <a:lstStyle/>
        <a:p>
          <a:endParaRPr lang="en-US" sz="2600" b="1">
            <a:cs typeface="B Nazanin" panose="00000400000000000000" pitchFamily="2" charset="-78"/>
          </a:endParaRPr>
        </a:p>
      </dgm:t>
    </dgm:pt>
    <dgm:pt modelId="{1E707DD8-F29D-4058-82C5-3AC501196740}" type="sibTrans" cxnId="{AC545A88-7261-4DED-BCF5-A165DEDFBE64}">
      <dgm:prSet/>
      <dgm:spPr/>
      <dgm:t>
        <a:bodyPr/>
        <a:lstStyle/>
        <a:p>
          <a:endParaRPr lang="en-US" sz="2600" b="1">
            <a:cs typeface="B Nazanin" panose="00000400000000000000" pitchFamily="2" charset="-78"/>
          </a:endParaRPr>
        </a:p>
      </dgm:t>
    </dgm:pt>
    <dgm:pt modelId="{540CD843-BA6A-4AB7-912E-FEA341865961}">
      <dgm:prSet phldrT="[Text]" custT="1"/>
      <dgm:spPr/>
      <dgm:t>
        <a:bodyPr/>
        <a:lstStyle/>
        <a:p>
          <a:pPr rtl="1"/>
          <a:r>
            <a:rPr lang="fa-IR" sz="2600" b="1" dirty="0" smtClean="0">
              <a:cs typeface="B Nazanin" panose="00000400000000000000" pitchFamily="2" charset="-78"/>
            </a:rPr>
            <a:t>به روز رسانی ارزش واقعی شرکت</a:t>
          </a:r>
          <a:endParaRPr lang="en-US" sz="2600" b="1" dirty="0">
            <a:cs typeface="B Nazanin" panose="00000400000000000000" pitchFamily="2" charset="-78"/>
          </a:endParaRPr>
        </a:p>
      </dgm:t>
    </dgm:pt>
    <dgm:pt modelId="{C8DE80AA-3CB5-4DDD-AE30-BD3AB28DA795}" type="parTrans" cxnId="{C2258933-B1FF-49DB-AAAF-C7050FF5D88E}">
      <dgm:prSet/>
      <dgm:spPr/>
      <dgm:t>
        <a:bodyPr/>
        <a:lstStyle/>
        <a:p>
          <a:endParaRPr lang="en-US" sz="2600" b="1">
            <a:cs typeface="B Nazanin" panose="00000400000000000000" pitchFamily="2" charset="-78"/>
          </a:endParaRPr>
        </a:p>
      </dgm:t>
    </dgm:pt>
    <dgm:pt modelId="{5856AB3E-4DD3-443E-B5D9-CCF51C1A6959}" type="sibTrans" cxnId="{C2258933-B1FF-49DB-AAAF-C7050FF5D88E}">
      <dgm:prSet/>
      <dgm:spPr/>
      <dgm:t>
        <a:bodyPr/>
        <a:lstStyle/>
        <a:p>
          <a:endParaRPr lang="en-US" sz="2600" b="1">
            <a:cs typeface="B Nazanin" panose="00000400000000000000" pitchFamily="2" charset="-78"/>
          </a:endParaRPr>
        </a:p>
      </dgm:t>
    </dgm:pt>
    <dgm:pt modelId="{CE72EDED-5E65-4C9E-9783-92B3512B08E6}">
      <dgm:prSet phldrT="[Text]" custT="1"/>
      <dgm:spPr/>
      <dgm:t>
        <a:bodyPr/>
        <a:lstStyle/>
        <a:p>
          <a:r>
            <a:rPr lang="fa-IR" sz="2600" b="1" dirty="0" smtClean="0">
              <a:cs typeface="B Nazanin" panose="00000400000000000000" pitchFamily="2" charset="-78"/>
            </a:rPr>
            <a:t>حمایت سهامداران از شرکت و نظارت مداوم بر روی عملکرد شرکت</a:t>
          </a:r>
          <a:endParaRPr lang="en-US" sz="2600" b="1" dirty="0">
            <a:cs typeface="B Nazanin" panose="00000400000000000000" pitchFamily="2" charset="-78"/>
          </a:endParaRPr>
        </a:p>
      </dgm:t>
    </dgm:pt>
    <dgm:pt modelId="{7B0839C6-B1D7-44E9-BB57-5C823A069800}" type="parTrans" cxnId="{ACF1FEA6-A52D-492E-917A-8DFD3272290F}">
      <dgm:prSet/>
      <dgm:spPr/>
      <dgm:t>
        <a:bodyPr/>
        <a:lstStyle/>
        <a:p>
          <a:endParaRPr lang="en-US" sz="2600" b="1">
            <a:cs typeface="B Nazanin" panose="00000400000000000000" pitchFamily="2" charset="-78"/>
          </a:endParaRPr>
        </a:p>
      </dgm:t>
    </dgm:pt>
    <dgm:pt modelId="{F376E1BE-4CDC-4174-8140-F925A06CFD66}" type="sibTrans" cxnId="{ACF1FEA6-A52D-492E-917A-8DFD3272290F}">
      <dgm:prSet/>
      <dgm:spPr/>
      <dgm:t>
        <a:bodyPr/>
        <a:lstStyle/>
        <a:p>
          <a:endParaRPr lang="en-US" sz="2600" b="1">
            <a:cs typeface="B Nazanin" panose="00000400000000000000" pitchFamily="2" charset="-78"/>
          </a:endParaRPr>
        </a:p>
      </dgm:t>
    </dgm:pt>
    <dgm:pt modelId="{34E1A45F-B9AE-43E2-AD04-849C31141E5F}" type="pres">
      <dgm:prSet presAssocID="{3C9243B9-0B43-4CAB-B44F-E913795F8464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20FFACE2-D818-48EC-816A-33C983CAF6C4}" type="pres">
      <dgm:prSet presAssocID="{D5331102-5588-4415-B97C-3E2075CBB410}" presName="vertOne" presStyleCnt="0"/>
      <dgm:spPr/>
      <dgm:t>
        <a:bodyPr/>
        <a:lstStyle/>
        <a:p>
          <a:endParaRPr lang="en-US"/>
        </a:p>
      </dgm:t>
    </dgm:pt>
    <dgm:pt modelId="{20191C1A-492D-4759-A73E-1FE0294E4AD3}" type="pres">
      <dgm:prSet presAssocID="{D5331102-5588-4415-B97C-3E2075CBB410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13DBC75-C359-4260-8DAE-39A0B7D19162}" type="pres">
      <dgm:prSet presAssocID="{D5331102-5588-4415-B97C-3E2075CBB410}" presName="parTransOne" presStyleCnt="0"/>
      <dgm:spPr/>
      <dgm:t>
        <a:bodyPr/>
        <a:lstStyle/>
        <a:p>
          <a:endParaRPr lang="en-US"/>
        </a:p>
      </dgm:t>
    </dgm:pt>
    <dgm:pt modelId="{5811DEDD-1B1B-4F17-A72B-0E6A3FA11210}" type="pres">
      <dgm:prSet presAssocID="{D5331102-5588-4415-B97C-3E2075CBB410}" presName="horzOne" presStyleCnt="0"/>
      <dgm:spPr/>
      <dgm:t>
        <a:bodyPr/>
        <a:lstStyle/>
        <a:p>
          <a:endParaRPr lang="en-US"/>
        </a:p>
      </dgm:t>
    </dgm:pt>
    <dgm:pt modelId="{AC0F456E-4833-4EEF-92FE-75B484FFD9EE}" type="pres">
      <dgm:prSet presAssocID="{D5CC804D-803E-4A41-9B12-CA5EA07BE493}" presName="vertTwo" presStyleCnt="0"/>
      <dgm:spPr/>
      <dgm:t>
        <a:bodyPr/>
        <a:lstStyle/>
        <a:p>
          <a:endParaRPr lang="en-US"/>
        </a:p>
      </dgm:t>
    </dgm:pt>
    <dgm:pt modelId="{1A784027-522E-4551-B8CD-CE2D808C1328}" type="pres">
      <dgm:prSet presAssocID="{D5CC804D-803E-4A41-9B12-CA5EA07BE493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282DBBB-A96B-4BB4-B436-334F0AD880B0}" type="pres">
      <dgm:prSet presAssocID="{D5CC804D-803E-4A41-9B12-CA5EA07BE493}" presName="parTransTwo" presStyleCnt="0"/>
      <dgm:spPr/>
      <dgm:t>
        <a:bodyPr/>
        <a:lstStyle/>
        <a:p>
          <a:endParaRPr lang="en-US"/>
        </a:p>
      </dgm:t>
    </dgm:pt>
    <dgm:pt modelId="{6A34D8BC-98F5-433F-8D52-D4948C00032F}" type="pres">
      <dgm:prSet presAssocID="{D5CC804D-803E-4A41-9B12-CA5EA07BE493}" presName="horzTwo" presStyleCnt="0"/>
      <dgm:spPr/>
      <dgm:t>
        <a:bodyPr/>
        <a:lstStyle/>
        <a:p>
          <a:endParaRPr lang="en-US"/>
        </a:p>
      </dgm:t>
    </dgm:pt>
    <dgm:pt modelId="{5FCFE05E-81F0-4AD4-9110-BA07C6AFD2F0}" type="pres">
      <dgm:prSet presAssocID="{C15B4B16-EA55-48CF-ACF1-950B1FBB6B35}" presName="vertThree" presStyleCnt="0"/>
      <dgm:spPr/>
      <dgm:t>
        <a:bodyPr/>
        <a:lstStyle/>
        <a:p>
          <a:endParaRPr lang="en-US"/>
        </a:p>
      </dgm:t>
    </dgm:pt>
    <dgm:pt modelId="{8AA826B3-4A11-4971-9F5C-425D67EEEBAF}" type="pres">
      <dgm:prSet presAssocID="{C15B4B16-EA55-48CF-ACF1-950B1FBB6B35}" presName="txThree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168FCC4-9AE4-4FE8-A639-D71DA79E49D6}" type="pres">
      <dgm:prSet presAssocID="{C15B4B16-EA55-48CF-ACF1-950B1FBB6B35}" presName="horzThree" presStyleCnt="0"/>
      <dgm:spPr/>
      <dgm:t>
        <a:bodyPr/>
        <a:lstStyle/>
        <a:p>
          <a:endParaRPr lang="en-US"/>
        </a:p>
      </dgm:t>
    </dgm:pt>
    <dgm:pt modelId="{C56011B7-C550-4B93-801F-FBCEB5CFFF3C}" type="pres">
      <dgm:prSet presAssocID="{E2C33DB0-76B6-4EAE-AAFD-62C8BA67EC78}" presName="sibSpaceThree" presStyleCnt="0"/>
      <dgm:spPr/>
      <dgm:t>
        <a:bodyPr/>
        <a:lstStyle/>
        <a:p>
          <a:endParaRPr lang="en-US"/>
        </a:p>
      </dgm:t>
    </dgm:pt>
    <dgm:pt modelId="{FC376E7A-DA2B-40BE-B26C-E4C4DBD2BC0B}" type="pres">
      <dgm:prSet presAssocID="{5FE5F778-1342-4332-8948-6DAD3C64C27C}" presName="vertThree" presStyleCnt="0"/>
      <dgm:spPr/>
      <dgm:t>
        <a:bodyPr/>
        <a:lstStyle/>
        <a:p>
          <a:endParaRPr lang="en-US"/>
        </a:p>
      </dgm:t>
    </dgm:pt>
    <dgm:pt modelId="{8A4F4E8A-2B65-4456-9F68-4BA6CA2DA5C9}" type="pres">
      <dgm:prSet presAssocID="{5FE5F778-1342-4332-8948-6DAD3C64C27C}" presName="txThree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4147D8E-9C78-4DED-B59B-DE6B9EBEEAAC}" type="pres">
      <dgm:prSet presAssocID="{5FE5F778-1342-4332-8948-6DAD3C64C27C}" presName="horzThree" presStyleCnt="0"/>
      <dgm:spPr/>
      <dgm:t>
        <a:bodyPr/>
        <a:lstStyle/>
        <a:p>
          <a:endParaRPr lang="en-US"/>
        </a:p>
      </dgm:t>
    </dgm:pt>
    <dgm:pt modelId="{5A32E878-966F-43D2-AE7E-F789D82D0DD1}" type="pres">
      <dgm:prSet presAssocID="{FA69254C-012A-4D1B-8BE8-9C12E90A5D09}" presName="sibSpaceTwo" presStyleCnt="0"/>
      <dgm:spPr/>
      <dgm:t>
        <a:bodyPr/>
        <a:lstStyle/>
        <a:p>
          <a:endParaRPr lang="en-US"/>
        </a:p>
      </dgm:t>
    </dgm:pt>
    <dgm:pt modelId="{7253ABBC-94F5-4283-8560-CD46EE5F99EF}" type="pres">
      <dgm:prSet presAssocID="{540CD843-BA6A-4AB7-912E-FEA341865961}" presName="vertTwo" presStyleCnt="0"/>
      <dgm:spPr/>
      <dgm:t>
        <a:bodyPr/>
        <a:lstStyle/>
        <a:p>
          <a:endParaRPr lang="en-US"/>
        </a:p>
      </dgm:t>
    </dgm:pt>
    <dgm:pt modelId="{1C19A990-C0A3-4495-B37C-9B9D7D0D0CC5}" type="pres">
      <dgm:prSet presAssocID="{540CD843-BA6A-4AB7-912E-FEA341865961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385B142-7EEB-45D5-A06F-04A408503444}" type="pres">
      <dgm:prSet presAssocID="{540CD843-BA6A-4AB7-912E-FEA341865961}" presName="parTransTwo" presStyleCnt="0"/>
      <dgm:spPr/>
      <dgm:t>
        <a:bodyPr/>
        <a:lstStyle/>
        <a:p>
          <a:endParaRPr lang="en-US"/>
        </a:p>
      </dgm:t>
    </dgm:pt>
    <dgm:pt modelId="{038C9D54-B75F-4649-A418-F3A9622FECBA}" type="pres">
      <dgm:prSet presAssocID="{540CD843-BA6A-4AB7-912E-FEA341865961}" presName="horzTwo" presStyleCnt="0"/>
      <dgm:spPr/>
      <dgm:t>
        <a:bodyPr/>
        <a:lstStyle/>
        <a:p>
          <a:endParaRPr lang="en-US"/>
        </a:p>
      </dgm:t>
    </dgm:pt>
    <dgm:pt modelId="{8563C7A9-DDDA-4E56-96B1-C92576C79CEC}" type="pres">
      <dgm:prSet presAssocID="{CE72EDED-5E65-4C9E-9783-92B3512B08E6}" presName="vertThree" presStyleCnt="0"/>
      <dgm:spPr/>
      <dgm:t>
        <a:bodyPr/>
        <a:lstStyle/>
        <a:p>
          <a:endParaRPr lang="en-US"/>
        </a:p>
      </dgm:t>
    </dgm:pt>
    <dgm:pt modelId="{B8DBD41A-5AC5-423B-BF0D-4D6C5BCD0C4A}" type="pres">
      <dgm:prSet presAssocID="{CE72EDED-5E65-4C9E-9783-92B3512B08E6}" presName="txThree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14E5012-D072-4348-86EC-1265BF4384F8}" type="pres">
      <dgm:prSet presAssocID="{CE72EDED-5E65-4C9E-9783-92B3512B08E6}" presName="horzThree" presStyleCnt="0"/>
      <dgm:spPr/>
      <dgm:t>
        <a:bodyPr/>
        <a:lstStyle/>
        <a:p>
          <a:endParaRPr lang="en-US"/>
        </a:p>
      </dgm:t>
    </dgm:pt>
  </dgm:ptLst>
  <dgm:cxnLst>
    <dgm:cxn modelId="{7ABFDFE4-7288-42F5-BF14-9408218731CE}" srcId="{D5331102-5588-4415-B97C-3E2075CBB410}" destId="{D5CC804D-803E-4A41-9B12-CA5EA07BE493}" srcOrd="0" destOrd="0" parTransId="{1B32AD41-93D2-4556-BFD5-7AC3E07CD789}" sibTransId="{FA69254C-012A-4D1B-8BE8-9C12E90A5D09}"/>
    <dgm:cxn modelId="{6BD12489-4070-4892-860D-AC1A29DF340F}" srcId="{3C9243B9-0B43-4CAB-B44F-E913795F8464}" destId="{D5331102-5588-4415-B97C-3E2075CBB410}" srcOrd="0" destOrd="0" parTransId="{6E223CE8-B5C3-4C64-B927-0DF718BF26AC}" sibTransId="{4F4B6F1F-60E6-4F1F-88A4-2559F7A32575}"/>
    <dgm:cxn modelId="{A7D4FAB1-F280-42BB-A768-B46DD6A750E4}" type="presOf" srcId="{C15B4B16-EA55-48CF-ACF1-950B1FBB6B35}" destId="{8AA826B3-4A11-4971-9F5C-425D67EEEBAF}" srcOrd="0" destOrd="0" presId="urn:microsoft.com/office/officeart/2005/8/layout/architecture"/>
    <dgm:cxn modelId="{C2258933-B1FF-49DB-AAAF-C7050FF5D88E}" srcId="{D5331102-5588-4415-B97C-3E2075CBB410}" destId="{540CD843-BA6A-4AB7-912E-FEA341865961}" srcOrd="1" destOrd="0" parTransId="{C8DE80AA-3CB5-4DDD-AE30-BD3AB28DA795}" sibTransId="{5856AB3E-4DD3-443E-B5D9-CCF51C1A6959}"/>
    <dgm:cxn modelId="{41CF3412-7E3B-4C64-9118-AA4EA72E32EC}" type="presOf" srcId="{CE72EDED-5E65-4C9E-9783-92B3512B08E6}" destId="{B8DBD41A-5AC5-423B-BF0D-4D6C5BCD0C4A}" srcOrd="0" destOrd="0" presId="urn:microsoft.com/office/officeart/2005/8/layout/architecture"/>
    <dgm:cxn modelId="{2D3C54FE-6793-4E68-8F15-7CC694C35A7E}" type="presOf" srcId="{5FE5F778-1342-4332-8948-6DAD3C64C27C}" destId="{8A4F4E8A-2B65-4456-9F68-4BA6CA2DA5C9}" srcOrd="0" destOrd="0" presId="urn:microsoft.com/office/officeart/2005/8/layout/architecture"/>
    <dgm:cxn modelId="{B62004EB-AC03-4203-B797-7EE6555D2F28}" srcId="{D5CC804D-803E-4A41-9B12-CA5EA07BE493}" destId="{C15B4B16-EA55-48CF-ACF1-950B1FBB6B35}" srcOrd="0" destOrd="0" parTransId="{EC941D32-E710-423B-AF39-BED5A651338B}" sibTransId="{E2C33DB0-76B6-4EAE-AAFD-62C8BA67EC78}"/>
    <dgm:cxn modelId="{ACF1FEA6-A52D-492E-917A-8DFD3272290F}" srcId="{540CD843-BA6A-4AB7-912E-FEA341865961}" destId="{CE72EDED-5E65-4C9E-9783-92B3512B08E6}" srcOrd="0" destOrd="0" parTransId="{7B0839C6-B1D7-44E9-BB57-5C823A069800}" sibTransId="{F376E1BE-4CDC-4174-8140-F925A06CFD66}"/>
    <dgm:cxn modelId="{575C0AA2-9D49-495E-B251-578751DE4F0B}" type="presOf" srcId="{D5CC804D-803E-4A41-9B12-CA5EA07BE493}" destId="{1A784027-522E-4551-B8CD-CE2D808C1328}" srcOrd="0" destOrd="0" presId="urn:microsoft.com/office/officeart/2005/8/layout/architecture"/>
    <dgm:cxn modelId="{15866F8E-441C-4D2D-9F90-29933CDF5576}" type="presOf" srcId="{D5331102-5588-4415-B97C-3E2075CBB410}" destId="{20191C1A-492D-4759-A73E-1FE0294E4AD3}" srcOrd="0" destOrd="0" presId="urn:microsoft.com/office/officeart/2005/8/layout/architecture"/>
    <dgm:cxn modelId="{AC545A88-7261-4DED-BCF5-A165DEDFBE64}" srcId="{D5CC804D-803E-4A41-9B12-CA5EA07BE493}" destId="{5FE5F778-1342-4332-8948-6DAD3C64C27C}" srcOrd="1" destOrd="0" parTransId="{5FD3FD73-ED6E-4C83-BDB5-F753408809F0}" sibTransId="{1E707DD8-F29D-4058-82C5-3AC501196740}"/>
    <dgm:cxn modelId="{FEB5DB6B-E320-407D-9B98-198DE806F066}" type="presOf" srcId="{540CD843-BA6A-4AB7-912E-FEA341865961}" destId="{1C19A990-C0A3-4495-B37C-9B9D7D0D0CC5}" srcOrd="0" destOrd="0" presId="urn:microsoft.com/office/officeart/2005/8/layout/architecture"/>
    <dgm:cxn modelId="{89003F3A-4713-48BD-9559-82D3B82CDD67}" type="presOf" srcId="{3C9243B9-0B43-4CAB-B44F-E913795F8464}" destId="{34E1A45F-B9AE-43E2-AD04-849C31141E5F}" srcOrd="0" destOrd="0" presId="urn:microsoft.com/office/officeart/2005/8/layout/architecture"/>
    <dgm:cxn modelId="{01D320C7-44CB-4A58-A878-2F55F1C7CBA7}" type="presParOf" srcId="{34E1A45F-B9AE-43E2-AD04-849C31141E5F}" destId="{20FFACE2-D818-48EC-816A-33C983CAF6C4}" srcOrd="0" destOrd="0" presId="urn:microsoft.com/office/officeart/2005/8/layout/architecture"/>
    <dgm:cxn modelId="{EE54837F-C501-4292-A04D-5E87BAF7706F}" type="presParOf" srcId="{20FFACE2-D818-48EC-816A-33C983CAF6C4}" destId="{20191C1A-492D-4759-A73E-1FE0294E4AD3}" srcOrd="0" destOrd="0" presId="urn:microsoft.com/office/officeart/2005/8/layout/architecture"/>
    <dgm:cxn modelId="{ABCECDF0-176C-425C-805B-FB67BA499082}" type="presParOf" srcId="{20FFACE2-D818-48EC-816A-33C983CAF6C4}" destId="{A13DBC75-C359-4260-8DAE-39A0B7D19162}" srcOrd="1" destOrd="0" presId="urn:microsoft.com/office/officeart/2005/8/layout/architecture"/>
    <dgm:cxn modelId="{D6918E6D-3D60-4020-A234-7B973F2C0F43}" type="presParOf" srcId="{20FFACE2-D818-48EC-816A-33C983CAF6C4}" destId="{5811DEDD-1B1B-4F17-A72B-0E6A3FA11210}" srcOrd="2" destOrd="0" presId="urn:microsoft.com/office/officeart/2005/8/layout/architecture"/>
    <dgm:cxn modelId="{3891EF8D-60B8-45EF-8943-6AA889000140}" type="presParOf" srcId="{5811DEDD-1B1B-4F17-A72B-0E6A3FA11210}" destId="{AC0F456E-4833-4EEF-92FE-75B484FFD9EE}" srcOrd="0" destOrd="0" presId="urn:microsoft.com/office/officeart/2005/8/layout/architecture"/>
    <dgm:cxn modelId="{2B56FB04-AB09-475C-B372-1747E112FFA4}" type="presParOf" srcId="{AC0F456E-4833-4EEF-92FE-75B484FFD9EE}" destId="{1A784027-522E-4551-B8CD-CE2D808C1328}" srcOrd="0" destOrd="0" presId="urn:microsoft.com/office/officeart/2005/8/layout/architecture"/>
    <dgm:cxn modelId="{B5BE6B47-51D0-4932-AAF0-7F14E3B2EA4D}" type="presParOf" srcId="{AC0F456E-4833-4EEF-92FE-75B484FFD9EE}" destId="{F282DBBB-A96B-4BB4-B436-334F0AD880B0}" srcOrd="1" destOrd="0" presId="urn:microsoft.com/office/officeart/2005/8/layout/architecture"/>
    <dgm:cxn modelId="{48D8DEAA-F3EB-4191-A1E3-7D5199B6537A}" type="presParOf" srcId="{AC0F456E-4833-4EEF-92FE-75B484FFD9EE}" destId="{6A34D8BC-98F5-433F-8D52-D4948C00032F}" srcOrd="2" destOrd="0" presId="urn:microsoft.com/office/officeart/2005/8/layout/architecture"/>
    <dgm:cxn modelId="{5CBB2EE4-E20B-42DC-95AF-487F306CBE6F}" type="presParOf" srcId="{6A34D8BC-98F5-433F-8D52-D4948C00032F}" destId="{5FCFE05E-81F0-4AD4-9110-BA07C6AFD2F0}" srcOrd="0" destOrd="0" presId="urn:microsoft.com/office/officeart/2005/8/layout/architecture"/>
    <dgm:cxn modelId="{8866E6CF-9CBE-4CEC-A428-268482182D73}" type="presParOf" srcId="{5FCFE05E-81F0-4AD4-9110-BA07C6AFD2F0}" destId="{8AA826B3-4A11-4971-9F5C-425D67EEEBAF}" srcOrd="0" destOrd="0" presId="urn:microsoft.com/office/officeart/2005/8/layout/architecture"/>
    <dgm:cxn modelId="{5C81F40E-C5BD-4EC7-8549-13C7467C3F3B}" type="presParOf" srcId="{5FCFE05E-81F0-4AD4-9110-BA07C6AFD2F0}" destId="{4168FCC4-9AE4-4FE8-A639-D71DA79E49D6}" srcOrd="1" destOrd="0" presId="urn:microsoft.com/office/officeart/2005/8/layout/architecture"/>
    <dgm:cxn modelId="{80E28F81-812A-41F7-822D-37A552EEE7E3}" type="presParOf" srcId="{6A34D8BC-98F5-433F-8D52-D4948C00032F}" destId="{C56011B7-C550-4B93-801F-FBCEB5CFFF3C}" srcOrd="1" destOrd="0" presId="urn:microsoft.com/office/officeart/2005/8/layout/architecture"/>
    <dgm:cxn modelId="{A25468AB-8991-4FAE-89EC-233131090FD7}" type="presParOf" srcId="{6A34D8BC-98F5-433F-8D52-D4948C00032F}" destId="{FC376E7A-DA2B-40BE-B26C-E4C4DBD2BC0B}" srcOrd="2" destOrd="0" presId="urn:microsoft.com/office/officeart/2005/8/layout/architecture"/>
    <dgm:cxn modelId="{4ACAA921-9333-427A-9063-5BCEB835C863}" type="presParOf" srcId="{FC376E7A-DA2B-40BE-B26C-E4C4DBD2BC0B}" destId="{8A4F4E8A-2B65-4456-9F68-4BA6CA2DA5C9}" srcOrd="0" destOrd="0" presId="urn:microsoft.com/office/officeart/2005/8/layout/architecture"/>
    <dgm:cxn modelId="{4F92FABF-815D-4443-A39D-9FE53CF1A79C}" type="presParOf" srcId="{FC376E7A-DA2B-40BE-B26C-E4C4DBD2BC0B}" destId="{94147D8E-9C78-4DED-B59B-DE6B9EBEEAAC}" srcOrd="1" destOrd="0" presId="urn:microsoft.com/office/officeart/2005/8/layout/architecture"/>
    <dgm:cxn modelId="{62D26030-6EC2-4A60-AF8C-764D474B2FEA}" type="presParOf" srcId="{5811DEDD-1B1B-4F17-A72B-0E6A3FA11210}" destId="{5A32E878-966F-43D2-AE7E-F789D82D0DD1}" srcOrd="1" destOrd="0" presId="urn:microsoft.com/office/officeart/2005/8/layout/architecture"/>
    <dgm:cxn modelId="{368307E7-D6CE-4716-B9CF-6920EAA8C3D1}" type="presParOf" srcId="{5811DEDD-1B1B-4F17-A72B-0E6A3FA11210}" destId="{7253ABBC-94F5-4283-8560-CD46EE5F99EF}" srcOrd="2" destOrd="0" presId="urn:microsoft.com/office/officeart/2005/8/layout/architecture"/>
    <dgm:cxn modelId="{DEC68D1C-E723-4297-A6DA-F55C8880951B}" type="presParOf" srcId="{7253ABBC-94F5-4283-8560-CD46EE5F99EF}" destId="{1C19A990-C0A3-4495-B37C-9B9D7D0D0CC5}" srcOrd="0" destOrd="0" presId="urn:microsoft.com/office/officeart/2005/8/layout/architecture"/>
    <dgm:cxn modelId="{6026F6C1-F5FD-410C-98F6-A1306B6D2A24}" type="presParOf" srcId="{7253ABBC-94F5-4283-8560-CD46EE5F99EF}" destId="{B385B142-7EEB-45D5-A06F-04A408503444}" srcOrd="1" destOrd="0" presId="urn:microsoft.com/office/officeart/2005/8/layout/architecture"/>
    <dgm:cxn modelId="{0C89621D-EE0F-4DBA-AA4C-1C5D0E0AAD0D}" type="presParOf" srcId="{7253ABBC-94F5-4283-8560-CD46EE5F99EF}" destId="{038C9D54-B75F-4649-A418-F3A9622FECBA}" srcOrd="2" destOrd="0" presId="urn:microsoft.com/office/officeart/2005/8/layout/architecture"/>
    <dgm:cxn modelId="{58681551-1342-4377-9D77-778DEA791C57}" type="presParOf" srcId="{038C9D54-B75F-4649-A418-F3A9622FECBA}" destId="{8563C7A9-DDDA-4E56-96B1-C92576C79CEC}" srcOrd="0" destOrd="0" presId="urn:microsoft.com/office/officeart/2005/8/layout/architecture"/>
    <dgm:cxn modelId="{CDDDCEA0-F645-4092-8ED7-AA36CC4D9BF7}" type="presParOf" srcId="{8563C7A9-DDDA-4E56-96B1-C92576C79CEC}" destId="{B8DBD41A-5AC5-423B-BF0D-4D6C5BCD0C4A}" srcOrd="0" destOrd="0" presId="urn:microsoft.com/office/officeart/2005/8/layout/architecture"/>
    <dgm:cxn modelId="{35A677BC-668B-4B94-9258-A51ECDB989AB}" type="presParOf" srcId="{8563C7A9-DDDA-4E56-96B1-C92576C79CEC}" destId="{314E5012-D072-4348-86EC-1265BF4384F8}" srcOrd="1" destOrd="0" presId="urn:microsoft.com/office/officeart/2005/8/layout/architecture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47296D5-742B-4582-A675-F6224F744B2E}" type="doc">
      <dgm:prSet loTypeId="urn:microsoft.com/office/officeart/2016/7/layout/LinearBlockProcessNumbered" loCatId="process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D6483AC1-88DB-44B4-87EA-7D94A2240FA0}">
      <dgm:prSet/>
      <dgm:spPr/>
      <dgm:t>
        <a:bodyPr/>
        <a:lstStyle/>
        <a:p>
          <a:pPr algn="ctr"/>
          <a:r>
            <a:rPr lang="fa-IR" dirty="0" smtClean="0">
              <a:cs typeface="B Nazanin" panose="00000400000000000000" pitchFamily="2" charset="-78"/>
            </a:rPr>
            <a:t>سرمایه گذاری غیر مستقیم</a:t>
          </a:r>
          <a:endParaRPr lang="en-US" dirty="0">
            <a:cs typeface="B Nazanin" panose="00000400000000000000" pitchFamily="2" charset="-78"/>
          </a:endParaRPr>
        </a:p>
      </dgm:t>
    </dgm:pt>
    <dgm:pt modelId="{64B166C4-6C52-48C7-A8A8-D50906D9F11F}" type="parTrans" cxnId="{5F8D0F4F-C3DA-4ACD-9DFD-30D623136FA6}">
      <dgm:prSet/>
      <dgm:spPr/>
      <dgm:t>
        <a:bodyPr/>
        <a:lstStyle/>
        <a:p>
          <a:endParaRPr lang="en-US"/>
        </a:p>
      </dgm:t>
    </dgm:pt>
    <dgm:pt modelId="{20FFE1EC-D274-4666-B03F-2BA702E891F2}" type="sibTrans" cxnId="{5F8D0F4F-C3DA-4ACD-9DFD-30D623136FA6}">
      <dgm:prSet phldrT="02" phldr="0"/>
      <dgm:spPr/>
      <dgm:t>
        <a:bodyPr/>
        <a:lstStyle/>
        <a:p>
          <a:r>
            <a:rPr lang="en-US" dirty="0"/>
            <a:t>02</a:t>
          </a:r>
        </a:p>
      </dgm:t>
    </dgm:pt>
    <dgm:pt modelId="{9F8D6633-5504-457A-94B5-5D8613DD2488}">
      <dgm:prSet/>
      <dgm:spPr/>
      <dgm:t>
        <a:bodyPr/>
        <a:lstStyle/>
        <a:p>
          <a:pPr algn="ctr"/>
          <a:r>
            <a:rPr lang="fa-IR" dirty="0" smtClean="0">
              <a:cs typeface="B Nazanin" panose="00000400000000000000" pitchFamily="2" charset="-78"/>
            </a:rPr>
            <a:t>سرمایه گذاری مستقیم</a:t>
          </a:r>
          <a:endParaRPr lang="en-US" dirty="0">
            <a:cs typeface="B Nazanin" panose="00000400000000000000" pitchFamily="2" charset="-78"/>
          </a:endParaRPr>
        </a:p>
      </dgm:t>
    </dgm:pt>
    <dgm:pt modelId="{D6B3EB76-B813-4F43-B7B7-F515AD2679D1}" type="sibTrans" cxnId="{37ED0D24-B50B-4728-9B2E-1FA794C897C1}">
      <dgm:prSet phldrT="01" phldr="0"/>
      <dgm:spPr/>
      <dgm:t>
        <a:bodyPr/>
        <a:lstStyle/>
        <a:p>
          <a:r>
            <a:rPr lang="en-US" dirty="0"/>
            <a:t>01</a:t>
          </a:r>
        </a:p>
      </dgm:t>
    </dgm:pt>
    <dgm:pt modelId="{4C99CD1E-5D0B-4044-B355-0B0CBFA92CB9}" type="parTrans" cxnId="{37ED0D24-B50B-4728-9B2E-1FA794C897C1}">
      <dgm:prSet/>
      <dgm:spPr/>
      <dgm:t>
        <a:bodyPr/>
        <a:lstStyle/>
        <a:p>
          <a:endParaRPr lang="en-US"/>
        </a:p>
      </dgm:t>
    </dgm:pt>
    <dgm:pt modelId="{42332904-3014-4422-9C0B-5FFE0EB2A474}" type="pres">
      <dgm:prSet presAssocID="{747296D5-742B-4582-A675-F6224F744B2E}" presName="Name0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73A2878-D8B8-47BB-AF18-CE775A7D581F}" type="pres">
      <dgm:prSet presAssocID="{9F8D6633-5504-457A-94B5-5D8613DD2488}" presName="compositeNode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7B4F1A-72CA-4B10-9F08-6C163EACEDCA}" type="pres">
      <dgm:prSet presAssocID="{9F8D6633-5504-457A-94B5-5D8613DD2488}" presName="bgRect" presStyleLbl="alignNode1" presStyleIdx="0" presStyleCnt="2"/>
      <dgm:spPr/>
      <dgm:t>
        <a:bodyPr/>
        <a:lstStyle/>
        <a:p>
          <a:endParaRPr lang="en-US"/>
        </a:p>
      </dgm:t>
    </dgm:pt>
    <dgm:pt modelId="{F277D4D8-3425-4B4F-A65D-13EDA1DBCD1A}" type="pres">
      <dgm:prSet presAssocID="{D6B3EB76-B813-4F43-B7B7-F515AD2679D1}" presName="sibTransNodeRect" presStyleLbl="align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2F79EE-F933-4473-B2BB-E84F44B07415}" type="pres">
      <dgm:prSet presAssocID="{9F8D6633-5504-457A-94B5-5D8613DD2488}" presName="nodeRect" presStyleLbl="align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D0C01C-C804-4742-ADDD-E51F8DC8A9BE}" type="pres">
      <dgm:prSet presAssocID="{D6B3EB76-B813-4F43-B7B7-F515AD2679D1}" presName="sibTrans" presStyleCnt="0"/>
      <dgm:spPr/>
      <dgm:t>
        <a:bodyPr/>
        <a:lstStyle/>
        <a:p>
          <a:endParaRPr lang="en-US"/>
        </a:p>
      </dgm:t>
    </dgm:pt>
    <dgm:pt modelId="{40E1F345-153F-499B-B34A-77D407040070}" type="pres">
      <dgm:prSet presAssocID="{D6483AC1-88DB-44B4-87EA-7D94A2240FA0}" presName="compositeNode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C9F718-B56D-4B65-9A21-A7BC82D2D2A1}" type="pres">
      <dgm:prSet presAssocID="{D6483AC1-88DB-44B4-87EA-7D94A2240FA0}" presName="bgRect" presStyleLbl="alignNode1" presStyleIdx="1" presStyleCnt="2"/>
      <dgm:spPr/>
      <dgm:t>
        <a:bodyPr/>
        <a:lstStyle/>
        <a:p>
          <a:endParaRPr lang="en-US"/>
        </a:p>
      </dgm:t>
    </dgm:pt>
    <dgm:pt modelId="{FD2CEA57-DD83-47D3-BD89-BF3D2A09E375}" type="pres">
      <dgm:prSet presAssocID="{20FFE1EC-D274-4666-B03F-2BA702E891F2}" presName="sibTransNodeRect" presStyleLbl="align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29CF87-CCED-4C2C-890B-111BA8B610CD}" type="pres">
      <dgm:prSet presAssocID="{D6483AC1-88DB-44B4-87EA-7D94A2240FA0}" presName="nodeRect" presStyleLbl="align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34CD965-1974-44BF-BE1A-6F2FAFB17974}" type="presOf" srcId="{747296D5-742B-4582-A675-F6224F744B2E}" destId="{42332904-3014-4422-9C0B-5FFE0EB2A474}" srcOrd="0" destOrd="0" presId="urn:microsoft.com/office/officeart/2016/7/layout/LinearBlockProcessNumbered"/>
    <dgm:cxn modelId="{AC02ED87-652C-4149-934C-B3F5B504FCD7}" type="presOf" srcId="{9F8D6633-5504-457A-94B5-5D8613DD2488}" destId="{467B4F1A-72CA-4B10-9F08-6C163EACEDCA}" srcOrd="0" destOrd="0" presId="urn:microsoft.com/office/officeart/2016/7/layout/LinearBlockProcessNumbered"/>
    <dgm:cxn modelId="{5F8D0F4F-C3DA-4ACD-9DFD-30D623136FA6}" srcId="{747296D5-742B-4582-A675-F6224F744B2E}" destId="{D6483AC1-88DB-44B4-87EA-7D94A2240FA0}" srcOrd="1" destOrd="0" parTransId="{64B166C4-6C52-48C7-A8A8-D50906D9F11F}" sibTransId="{20FFE1EC-D274-4666-B03F-2BA702E891F2}"/>
    <dgm:cxn modelId="{37ED0D24-B50B-4728-9B2E-1FA794C897C1}" srcId="{747296D5-742B-4582-A675-F6224F744B2E}" destId="{9F8D6633-5504-457A-94B5-5D8613DD2488}" srcOrd="0" destOrd="0" parTransId="{4C99CD1E-5D0B-4044-B355-0B0CBFA92CB9}" sibTransId="{D6B3EB76-B813-4F43-B7B7-F515AD2679D1}"/>
    <dgm:cxn modelId="{F48B02BE-1713-4597-8924-B6CFB1605C45}" type="presOf" srcId="{D6483AC1-88DB-44B4-87EA-7D94A2240FA0}" destId="{CF29CF87-CCED-4C2C-890B-111BA8B610CD}" srcOrd="1" destOrd="0" presId="urn:microsoft.com/office/officeart/2016/7/layout/LinearBlockProcessNumbered"/>
    <dgm:cxn modelId="{A93B8E84-327B-400C-89D1-36B3AFF1139A}" type="presOf" srcId="{20FFE1EC-D274-4666-B03F-2BA702E891F2}" destId="{FD2CEA57-DD83-47D3-BD89-BF3D2A09E375}" srcOrd="0" destOrd="0" presId="urn:microsoft.com/office/officeart/2016/7/layout/LinearBlockProcessNumbered"/>
    <dgm:cxn modelId="{6E7BBCAF-718D-4CD5-87D0-B2A017AE1F45}" type="presOf" srcId="{D6B3EB76-B813-4F43-B7B7-F515AD2679D1}" destId="{F277D4D8-3425-4B4F-A65D-13EDA1DBCD1A}" srcOrd="0" destOrd="0" presId="urn:microsoft.com/office/officeart/2016/7/layout/LinearBlockProcessNumbered"/>
    <dgm:cxn modelId="{A07109BC-D9F9-49BD-BFAC-02FDA5C4ED32}" type="presOf" srcId="{9F8D6633-5504-457A-94B5-5D8613DD2488}" destId="{222F79EE-F933-4473-B2BB-E84F44B07415}" srcOrd="1" destOrd="0" presId="urn:microsoft.com/office/officeart/2016/7/layout/LinearBlockProcessNumbered"/>
    <dgm:cxn modelId="{F5E5402C-F5F4-4C0C-BF9F-368FF4EECD9C}" type="presOf" srcId="{D6483AC1-88DB-44B4-87EA-7D94A2240FA0}" destId="{F6C9F718-B56D-4B65-9A21-A7BC82D2D2A1}" srcOrd="0" destOrd="0" presId="urn:microsoft.com/office/officeart/2016/7/layout/LinearBlockProcessNumbered"/>
    <dgm:cxn modelId="{01C83C62-3748-4539-8CFA-7FCC2BF62EE0}" type="presParOf" srcId="{42332904-3014-4422-9C0B-5FFE0EB2A474}" destId="{173A2878-D8B8-47BB-AF18-CE775A7D581F}" srcOrd="0" destOrd="0" presId="urn:microsoft.com/office/officeart/2016/7/layout/LinearBlockProcessNumbered"/>
    <dgm:cxn modelId="{16AC0BBE-7B8D-4C8C-B293-12033B13E81D}" type="presParOf" srcId="{173A2878-D8B8-47BB-AF18-CE775A7D581F}" destId="{467B4F1A-72CA-4B10-9F08-6C163EACEDCA}" srcOrd="0" destOrd="0" presId="urn:microsoft.com/office/officeart/2016/7/layout/LinearBlockProcessNumbered"/>
    <dgm:cxn modelId="{314CFAB9-0A38-45BD-887C-4B051485E3C7}" type="presParOf" srcId="{173A2878-D8B8-47BB-AF18-CE775A7D581F}" destId="{F277D4D8-3425-4B4F-A65D-13EDA1DBCD1A}" srcOrd="1" destOrd="0" presId="urn:microsoft.com/office/officeart/2016/7/layout/LinearBlockProcessNumbered"/>
    <dgm:cxn modelId="{F55211B1-6155-436E-8304-B905DBC21220}" type="presParOf" srcId="{173A2878-D8B8-47BB-AF18-CE775A7D581F}" destId="{222F79EE-F933-4473-B2BB-E84F44B07415}" srcOrd="2" destOrd="0" presId="urn:microsoft.com/office/officeart/2016/7/layout/LinearBlockProcessNumbered"/>
    <dgm:cxn modelId="{4E81A19D-2EC8-49F0-A2BD-B51548DB113D}" type="presParOf" srcId="{42332904-3014-4422-9C0B-5FFE0EB2A474}" destId="{64D0C01C-C804-4742-ADDD-E51F8DC8A9BE}" srcOrd="1" destOrd="0" presId="urn:microsoft.com/office/officeart/2016/7/layout/LinearBlockProcessNumbered"/>
    <dgm:cxn modelId="{1397B414-9B94-4D08-B31B-2EDB150FE9D8}" type="presParOf" srcId="{42332904-3014-4422-9C0B-5FFE0EB2A474}" destId="{40E1F345-153F-499B-B34A-77D407040070}" srcOrd="2" destOrd="0" presId="urn:microsoft.com/office/officeart/2016/7/layout/LinearBlockProcessNumbered"/>
    <dgm:cxn modelId="{B590A899-4118-4117-B774-2E831E724E7B}" type="presParOf" srcId="{40E1F345-153F-499B-B34A-77D407040070}" destId="{F6C9F718-B56D-4B65-9A21-A7BC82D2D2A1}" srcOrd="0" destOrd="0" presId="urn:microsoft.com/office/officeart/2016/7/layout/LinearBlockProcessNumbered"/>
    <dgm:cxn modelId="{2EF3E02A-F9CA-45A6-89E3-494A70268717}" type="presParOf" srcId="{40E1F345-153F-499B-B34A-77D407040070}" destId="{FD2CEA57-DD83-47D3-BD89-BF3D2A09E375}" srcOrd="1" destOrd="0" presId="urn:microsoft.com/office/officeart/2016/7/layout/LinearBlockProcessNumbered"/>
    <dgm:cxn modelId="{7A443396-9A51-4C10-AE29-9B90E3D0BC79}" type="presParOf" srcId="{40E1F345-153F-499B-B34A-77D407040070}" destId="{CF29CF87-CCED-4C2C-890B-111BA8B610CD}" srcOrd="2" destOrd="0" presId="urn:microsoft.com/office/officeart/2016/7/layout/LinearBlockProcessNumbered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47296D5-742B-4582-A675-F6224F744B2E}" type="doc">
      <dgm:prSet loTypeId="urn:microsoft.com/office/officeart/2016/7/layout/LinearBlockProcessNumbered" loCatId="process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42332904-3014-4422-9C0B-5FFE0EB2A474}" type="pres">
      <dgm:prSet presAssocID="{747296D5-742B-4582-A675-F6224F744B2E}" presName="Name0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B34CD965-1974-44BF-BE1A-6F2FAFB17974}" type="presOf" srcId="{747296D5-742B-4582-A675-F6224F744B2E}" destId="{42332904-3014-4422-9C0B-5FFE0EB2A474}" srcOrd="0" destOrd="0" presId="urn:microsoft.com/office/officeart/2016/7/layout/LinearBlockProcessNumbered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47296D5-742B-4582-A675-F6224F744B2E}" type="doc">
      <dgm:prSet loTypeId="urn:microsoft.com/office/officeart/2009/3/layout/StepUpProcess" loCatId="process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9F8D6633-5504-457A-94B5-5D8613DD2488}">
      <dgm:prSet/>
      <dgm:spPr/>
      <dgm:t>
        <a:bodyPr/>
        <a:lstStyle/>
        <a:p>
          <a:pPr algn="ctr"/>
          <a:r>
            <a:rPr lang="fa-IR" dirty="0" smtClean="0">
              <a:cs typeface="B Nazanin" panose="00000400000000000000" pitchFamily="2" charset="-78"/>
            </a:rPr>
            <a:t>صندوق های سرمایه گذاری مشترک</a:t>
          </a:r>
          <a:endParaRPr lang="en-US" dirty="0">
            <a:cs typeface="B Nazanin" panose="00000400000000000000" pitchFamily="2" charset="-78"/>
          </a:endParaRPr>
        </a:p>
      </dgm:t>
    </dgm:pt>
    <dgm:pt modelId="{4C99CD1E-5D0B-4044-B355-0B0CBFA92CB9}" type="parTrans" cxnId="{37ED0D24-B50B-4728-9B2E-1FA794C897C1}">
      <dgm:prSet/>
      <dgm:spPr/>
      <dgm:t>
        <a:bodyPr/>
        <a:lstStyle/>
        <a:p>
          <a:endParaRPr lang="en-US"/>
        </a:p>
      </dgm:t>
    </dgm:pt>
    <dgm:pt modelId="{D6B3EB76-B813-4F43-B7B7-F515AD2679D1}" type="sibTrans" cxnId="{37ED0D24-B50B-4728-9B2E-1FA794C897C1}">
      <dgm:prSet phldrT="01" phldr="0"/>
      <dgm:spPr/>
      <dgm:t>
        <a:bodyPr/>
        <a:lstStyle/>
        <a:p>
          <a:endParaRPr lang="en-US"/>
        </a:p>
      </dgm:t>
    </dgm:pt>
    <dgm:pt modelId="{D6483AC1-88DB-44B4-87EA-7D94A2240FA0}">
      <dgm:prSet/>
      <dgm:spPr/>
      <dgm:t>
        <a:bodyPr/>
        <a:lstStyle/>
        <a:p>
          <a:pPr algn="ctr"/>
          <a:r>
            <a:rPr lang="fa-IR" dirty="0" smtClean="0">
              <a:cs typeface="B Nazanin" panose="00000400000000000000" pitchFamily="2" charset="-78"/>
            </a:rPr>
            <a:t>صندوق های قابل معامله در بازار سرمایه</a:t>
          </a:r>
          <a:endParaRPr lang="en-US" dirty="0">
            <a:cs typeface="B Nazanin" panose="00000400000000000000" pitchFamily="2" charset="-78"/>
          </a:endParaRPr>
        </a:p>
      </dgm:t>
    </dgm:pt>
    <dgm:pt modelId="{64B166C4-6C52-48C7-A8A8-D50906D9F11F}" type="parTrans" cxnId="{5F8D0F4F-C3DA-4ACD-9DFD-30D623136FA6}">
      <dgm:prSet/>
      <dgm:spPr/>
      <dgm:t>
        <a:bodyPr/>
        <a:lstStyle/>
        <a:p>
          <a:endParaRPr lang="en-US"/>
        </a:p>
      </dgm:t>
    </dgm:pt>
    <dgm:pt modelId="{20FFE1EC-D274-4666-B03F-2BA702E891F2}" type="sibTrans" cxnId="{5F8D0F4F-C3DA-4ACD-9DFD-30D623136FA6}">
      <dgm:prSet phldrT="02" phldr="0"/>
      <dgm:spPr/>
      <dgm:t>
        <a:bodyPr/>
        <a:lstStyle/>
        <a:p>
          <a:endParaRPr lang="en-US"/>
        </a:p>
      </dgm:t>
    </dgm:pt>
    <dgm:pt modelId="{AEF236C9-379C-408A-8178-8A73DB306A12}">
      <dgm:prSet/>
      <dgm:spPr/>
      <dgm:t>
        <a:bodyPr/>
        <a:lstStyle/>
        <a:p>
          <a:pPr algn="ctr"/>
          <a:r>
            <a:rPr lang="fa-IR" smtClean="0">
              <a:cs typeface="B Nazanin" panose="00000400000000000000" pitchFamily="2" charset="-78"/>
            </a:rPr>
            <a:t>سبدگردانی اختصاصی</a:t>
          </a:r>
          <a:endParaRPr lang="en-US" dirty="0">
            <a:cs typeface="B Nazanin" panose="00000400000000000000" pitchFamily="2" charset="-78"/>
          </a:endParaRPr>
        </a:p>
      </dgm:t>
    </dgm:pt>
    <dgm:pt modelId="{E2CE4EE2-D5A1-4C4D-AFF2-B32643F8EDF5}" type="parTrans" cxnId="{7887F9AB-E055-4F13-A47B-60F8720A5E27}">
      <dgm:prSet/>
      <dgm:spPr/>
      <dgm:t>
        <a:bodyPr/>
        <a:lstStyle/>
        <a:p>
          <a:endParaRPr lang="en-US"/>
        </a:p>
      </dgm:t>
    </dgm:pt>
    <dgm:pt modelId="{E4176662-E3D0-4583-BE2E-E0D49820D2F5}" type="sibTrans" cxnId="{7887F9AB-E055-4F13-A47B-60F8720A5E27}">
      <dgm:prSet phldrT="03" phldr="0"/>
      <dgm:spPr/>
      <dgm:t>
        <a:bodyPr/>
        <a:lstStyle/>
        <a:p>
          <a:endParaRPr lang="en-US"/>
        </a:p>
      </dgm:t>
    </dgm:pt>
    <dgm:pt modelId="{55B37A01-6B2E-4FAF-974C-BF3CBF5C51E7}" type="pres">
      <dgm:prSet presAssocID="{747296D5-742B-4582-A675-F6224F744B2E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026FC90C-B98D-40B3-895A-0A5EE616E045}" type="pres">
      <dgm:prSet presAssocID="{9F8D6633-5504-457A-94B5-5D8613DD2488}" presName="composite" presStyleCnt="0"/>
      <dgm:spPr/>
      <dgm:t>
        <a:bodyPr/>
        <a:lstStyle/>
        <a:p>
          <a:endParaRPr lang="en-US"/>
        </a:p>
      </dgm:t>
    </dgm:pt>
    <dgm:pt modelId="{74FA05C1-2BD6-41E8-847D-05F4ADD2A96B}" type="pres">
      <dgm:prSet presAssocID="{9F8D6633-5504-457A-94B5-5D8613DD2488}" presName="LShape" presStyleLbl="alignNode1" presStyleIdx="0" presStyleCnt="5"/>
      <dgm:spPr/>
      <dgm:t>
        <a:bodyPr/>
        <a:lstStyle/>
        <a:p>
          <a:endParaRPr lang="en-US"/>
        </a:p>
      </dgm:t>
    </dgm:pt>
    <dgm:pt modelId="{AC2CF298-75C8-4EE4-9EC4-CFF60F37C282}" type="pres">
      <dgm:prSet presAssocID="{9F8D6633-5504-457A-94B5-5D8613DD2488}" presName="ParentText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1FCA70-06BD-49C8-9441-FF75A306AD3C}" type="pres">
      <dgm:prSet presAssocID="{9F8D6633-5504-457A-94B5-5D8613DD2488}" presName="Triangle" presStyleLbl="alignNode1" presStyleIdx="1" presStyleCnt="5"/>
      <dgm:spPr/>
      <dgm:t>
        <a:bodyPr/>
        <a:lstStyle/>
        <a:p>
          <a:endParaRPr lang="en-US"/>
        </a:p>
      </dgm:t>
    </dgm:pt>
    <dgm:pt modelId="{0F932C6C-0DC5-4063-909F-504993612C0D}" type="pres">
      <dgm:prSet presAssocID="{D6B3EB76-B813-4F43-B7B7-F515AD2679D1}" presName="sibTrans" presStyleCnt="0"/>
      <dgm:spPr/>
      <dgm:t>
        <a:bodyPr/>
        <a:lstStyle/>
        <a:p>
          <a:endParaRPr lang="en-US"/>
        </a:p>
      </dgm:t>
    </dgm:pt>
    <dgm:pt modelId="{D079301B-9482-4FF9-BCEF-179DF438A453}" type="pres">
      <dgm:prSet presAssocID="{D6B3EB76-B813-4F43-B7B7-F515AD2679D1}" presName="space" presStyleCnt="0"/>
      <dgm:spPr/>
      <dgm:t>
        <a:bodyPr/>
        <a:lstStyle/>
        <a:p>
          <a:endParaRPr lang="en-US"/>
        </a:p>
      </dgm:t>
    </dgm:pt>
    <dgm:pt modelId="{866D918F-A2D2-471C-B514-74375A93998E}" type="pres">
      <dgm:prSet presAssocID="{D6483AC1-88DB-44B4-87EA-7D94A2240FA0}" presName="composite" presStyleCnt="0"/>
      <dgm:spPr/>
      <dgm:t>
        <a:bodyPr/>
        <a:lstStyle/>
        <a:p>
          <a:endParaRPr lang="en-US"/>
        </a:p>
      </dgm:t>
    </dgm:pt>
    <dgm:pt modelId="{B2769954-05A9-4CAA-823D-8ABE1E3C6107}" type="pres">
      <dgm:prSet presAssocID="{D6483AC1-88DB-44B4-87EA-7D94A2240FA0}" presName="LShape" presStyleLbl="alignNode1" presStyleIdx="2" presStyleCnt="5"/>
      <dgm:spPr/>
      <dgm:t>
        <a:bodyPr/>
        <a:lstStyle/>
        <a:p>
          <a:endParaRPr lang="en-US"/>
        </a:p>
      </dgm:t>
    </dgm:pt>
    <dgm:pt modelId="{DBA8EE9E-A8B4-4714-AEF0-8F6F0A19768E}" type="pres">
      <dgm:prSet presAssocID="{D6483AC1-88DB-44B4-87EA-7D94A2240FA0}" presName="ParentText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6ABCC5-4A77-4DBD-99F9-28E8AA32CDBC}" type="pres">
      <dgm:prSet presAssocID="{D6483AC1-88DB-44B4-87EA-7D94A2240FA0}" presName="Triangle" presStyleLbl="alignNode1" presStyleIdx="3" presStyleCnt="5"/>
      <dgm:spPr/>
      <dgm:t>
        <a:bodyPr/>
        <a:lstStyle/>
        <a:p>
          <a:endParaRPr lang="en-US"/>
        </a:p>
      </dgm:t>
    </dgm:pt>
    <dgm:pt modelId="{B8CAC3C0-98A1-4BC9-942B-B4BA3B1315DB}" type="pres">
      <dgm:prSet presAssocID="{20FFE1EC-D274-4666-B03F-2BA702E891F2}" presName="sibTrans" presStyleCnt="0"/>
      <dgm:spPr/>
      <dgm:t>
        <a:bodyPr/>
        <a:lstStyle/>
        <a:p>
          <a:endParaRPr lang="en-US"/>
        </a:p>
      </dgm:t>
    </dgm:pt>
    <dgm:pt modelId="{E1076858-BD36-40E7-9FFF-D85A2A18C77B}" type="pres">
      <dgm:prSet presAssocID="{20FFE1EC-D274-4666-B03F-2BA702E891F2}" presName="space" presStyleCnt="0"/>
      <dgm:spPr/>
      <dgm:t>
        <a:bodyPr/>
        <a:lstStyle/>
        <a:p>
          <a:endParaRPr lang="en-US"/>
        </a:p>
      </dgm:t>
    </dgm:pt>
    <dgm:pt modelId="{7642C40B-ADCB-49AC-8AD3-2D0E957CC0EE}" type="pres">
      <dgm:prSet presAssocID="{AEF236C9-379C-408A-8178-8A73DB306A12}" presName="composite" presStyleCnt="0"/>
      <dgm:spPr/>
      <dgm:t>
        <a:bodyPr/>
        <a:lstStyle/>
        <a:p>
          <a:endParaRPr lang="en-US"/>
        </a:p>
      </dgm:t>
    </dgm:pt>
    <dgm:pt modelId="{DFDA1976-4466-4BD7-9E89-60F54BBE2492}" type="pres">
      <dgm:prSet presAssocID="{AEF236C9-379C-408A-8178-8A73DB306A12}" presName="LShape" presStyleLbl="alignNode1" presStyleIdx="4" presStyleCnt="5"/>
      <dgm:spPr/>
      <dgm:t>
        <a:bodyPr/>
        <a:lstStyle/>
        <a:p>
          <a:endParaRPr lang="en-US"/>
        </a:p>
      </dgm:t>
    </dgm:pt>
    <dgm:pt modelId="{D1EDA1F4-A5B7-4430-A4B1-28C9AA1DF971}" type="pres">
      <dgm:prSet presAssocID="{AEF236C9-379C-408A-8178-8A73DB306A12}" presName="ParentText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7ED0D24-B50B-4728-9B2E-1FA794C897C1}" srcId="{747296D5-742B-4582-A675-F6224F744B2E}" destId="{9F8D6633-5504-457A-94B5-5D8613DD2488}" srcOrd="0" destOrd="0" parTransId="{4C99CD1E-5D0B-4044-B355-0B0CBFA92CB9}" sibTransId="{D6B3EB76-B813-4F43-B7B7-F515AD2679D1}"/>
    <dgm:cxn modelId="{B11C7FB8-4A28-49D6-BB03-49C9E871684B}" type="presOf" srcId="{747296D5-742B-4582-A675-F6224F744B2E}" destId="{55B37A01-6B2E-4FAF-974C-BF3CBF5C51E7}" srcOrd="0" destOrd="0" presId="urn:microsoft.com/office/officeart/2009/3/layout/StepUpProcess"/>
    <dgm:cxn modelId="{5F8D0F4F-C3DA-4ACD-9DFD-30D623136FA6}" srcId="{747296D5-742B-4582-A675-F6224F744B2E}" destId="{D6483AC1-88DB-44B4-87EA-7D94A2240FA0}" srcOrd="1" destOrd="0" parTransId="{64B166C4-6C52-48C7-A8A8-D50906D9F11F}" sibTransId="{20FFE1EC-D274-4666-B03F-2BA702E891F2}"/>
    <dgm:cxn modelId="{7887F9AB-E055-4F13-A47B-60F8720A5E27}" srcId="{747296D5-742B-4582-A675-F6224F744B2E}" destId="{AEF236C9-379C-408A-8178-8A73DB306A12}" srcOrd="2" destOrd="0" parTransId="{E2CE4EE2-D5A1-4C4D-AFF2-B32643F8EDF5}" sibTransId="{E4176662-E3D0-4583-BE2E-E0D49820D2F5}"/>
    <dgm:cxn modelId="{0736172C-053B-46B7-BA11-E11918B14514}" type="presOf" srcId="{AEF236C9-379C-408A-8178-8A73DB306A12}" destId="{D1EDA1F4-A5B7-4430-A4B1-28C9AA1DF971}" srcOrd="0" destOrd="0" presId="urn:microsoft.com/office/officeart/2009/3/layout/StepUpProcess"/>
    <dgm:cxn modelId="{F48087EC-77C4-4F12-A1E6-ADD6CFE7069E}" type="presOf" srcId="{9F8D6633-5504-457A-94B5-5D8613DD2488}" destId="{AC2CF298-75C8-4EE4-9EC4-CFF60F37C282}" srcOrd="0" destOrd="0" presId="urn:microsoft.com/office/officeart/2009/3/layout/StepUpProcess"/>
    <dgm:cxn modelId="{7339BBCC-933C-465E-B94B-5590F5FD21A1}" type="presOf" srcId="{D6483AC1-88DB-44B4-87EA-7D94A2240FA0}" destId="{DBA8EE9E-A8B4-4714-AEF0-8F6F0A19768E}" srcOrd="0" destOrd="0" presId="urn:microsoft.com/office/officeart/2009/3/layout/StepUpProcess"/>
    <dgm:cxn modelId="{88869D40-F951-4D2A-A813-B58662418C5B}" type="presParOf" srcId="{55B37A01-6B2E-4FAF-974C-BF3CBF5C51E7}" destId="{026FC90C-B98D-40B3-895A-0A5EE616E045}" srcOrd="0" destOrd="0" presId="urn:microsoft.com/office/officeart/2009/3/layout/StepUpProcess"/>
    <dgm:cxn modelId="{C752A70D-EB84-4E98-96C1-B9D8F29266ED}" type="presParOf" srcId="{026FC90C-B98D-40B3-895A-0A5EE616E045}" destId="{74FA05C1-2BD6-41E8-847D-05F4ADD2A96B}" srcOrd="0" destOrd="0" presId="urn:microsoft.com/office/officeart/2009/3/layout/StepUpProcess"/>
    <dgm:cxn modelId="{662DF9F7-ABCC-425F-AC22-93F72ADE0007}" type="presParOf" srcId="{026FC90C-B98D-40B3-895A-0A5EE616E045}" destId="{AC2CF298-75C8-4EE4-9EC4-CFF60F37C282}" srcOrd="1" destOrd="0" presId="urn:microsoft.com/office/officeart/2009/3/layout/StepUpProcess"/>
    <dgm:cxn modelId="{B1BB23A7-562D-4D14-B77C-663AE74D5A1B}" type="presParOf" srcId="{026FC90C-B98D-40B3-895A-0A5EE616E045}" destId="{BB1FCA70-06BD-49C8-9441-FF75A306AD3C}" srcOrd="2" destOrd="0" presId="urn:microsoft.com/office/officeart/2009/3/layout/StepUpProcess"/>
    <dgm:cxn modelId="{276C7F9E-830F-4F0F-8FC2-29E660B9B110}" type="presParOf" srcId="{55B37A01-6B2E-4FAF-974C-BF3CBF5C51E7}" destId="{0F932C6C-0DC5-4063-909F-504993612C0D}" srcOrd="1" destOrd="0" presId="urn:microsoft.com/office/officeart/2009/3/layout/StepUpProcess"/>
    <dgm:cxn modelId="{B8DDBF9C-565A-48A5-BBCB-8FDA58E2F783}" type="presParOf" srcId="{0F932C6C-0DC5-4063-909F-504993612C0D}" destId="{D079301B-9482-4FF9-BCEF-179DF438A453}" srcOrd="0" destOrd="0" presId="urn:microsoft.com/office/officeart/2009/3/layout/StepUpProcess"/>
    <dgm:cxn modelId="{793BC69F-22A3-4EC5-AF01-9B4DDE9F83EC}" type="presParOf" srcId="{55B37A01-6B2E-4FAF-974C-BF3CBF5C51E7}" destId="{866D918F-A2D2-471C-B514-74375A93998E}" srcOrd="2" destOrd="0" presId="urn:microsoft.com/office/officeart/2009/3/layout/StepUpProcess"/>
    <dgm:cxn modelId="{43360ABD-B8BB-4546-8771-01B18C6FEDDC}" type="presParOf" srcId="{866D918F-A2D2-471C-B514-74375A93998E}" destId="{B2769954-05A9-4CAA-823D-8ABE1E3C6107}" srcOrd="0" destOrd="0" presId="urn:microsoft.com/office/officeart/2009/3/layout/StepUpProcess"/>
    <dgm:cxn modelId="{DF36C445-7E08-4939-B40C-A9B8ECC366CF}" type="presParOf" srcId="{866D918F-A2D2-471C-B514-74375A93998E}" destId="{DBA8EE9E-A8B4-4714-AEF0-8F6F0A19768E}" srcOrd="1" destOrd="0" presId="urn:microsoft.com/office/officeart/2009/3/layout/StepUpProcess"/>
    <dgm:cxn modelId="{BC673D3B-5B9B-4197-A22A-DB0309F2DA9A}" type="presParOf" srcId="{866D918F-A2D2-471C-B514-74375A93998E}" destId="{566ABCC5-4A77-4DBD-99F9-28E8AA32CDBC}" srcOrd="2" destOrd="0" presId="urn:microsoft.com/office/officeart/2009/3/layout/StepUpProcess"/>
    <dgm:cxn modelId="{34CCF811-D6E4-485A-86AB-5E83BEE9AD3B}" type="presParOf" srcId="{55B37A01-6B2E-4FAF-974C-BF3CBF5C51E7}" destId="{B8CAC3C0-98A1-4BC9-942B-B4BA3B1315DB}" srcOrd="3" destOrd="0" presId="urn:microsoft.com/office/officeart/2009/3/layout/StepUpProcess"/>
    <dgm:cxn modelId="{49A26BBB-8AA1-4561-81F0-351D641CF934}" type="presParOf" srcId="{B8CAC3C0-98A1-4BC9-942B-B4BA3B1315DB}" destId="{E1076858-BD36-40E7-9FFF-D85A2A18C77B}" srcOrd="0" destOrd="0" presId="urn:microsoft.com/office/officeart/2009/3/layout/StepUpProcess"/>
    <dgm:cxn modelId="{05936CF8-3262-48E5-AC17-A213BB30BFC7}" type="presParOf" srcId="{55B37A01-6B2E-4FAF-974C-BF3CBF5C51E7}" destId="{7642C40B-ADCB-49AC-8AD3-2D0E957CC0EE}" srcOrd="4" destOrd="0" presId="urn:microsoft.com/office/officeart/2009/3/layout/StepUpProcess"/>
    <dgm:cxn modelId="{043A5CCC-B567-4ACA-9E4A-B157C5F3DE84}" type="presParOf" srcId="{7642C40B-ADCB-49AC-8AD3-2D0E957CC0EE}" destId="{DFDA1976-4466-4BD7-9E89-60F54BBE2492}" srcOrd="0" destOrd="0" presId="urn:microsoft.com/office/officeart/2009/3/layout/StepUpProcess"/>
    <dgm:cxn modelId="{F0053DA7-1FF3-43BB-8BE5-6A793A6E3372}" type="presParOf" srcId="{7642C40B-ADCB-49AC-8AD3-2D0E957CC0EE}" destId="{D1EDA1F4-A5B7-4430-A4B1-28C9AA1DF971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47296D5-742B-4582-A675-F6224F744B2E}" type="doc">
      <dgm:prSet loTypeId="urn:microsoft.com/office/officeart/2016/7/layout/LinearBlockProcessNumbered" loCatId="process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42332904-3014-4422-9C0B-5FFE0EB2A474}" type="pres">
      <dgm:prSet presAssocID="{747296D5-742B-4582-A675-F6224F744B2E}" presName="Name0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B34CD965-1974-44BF-BE1A-6F2FAFB17974}" type="presOf" srcId="{747296D5-742B-4582-A675-F6224F744B2E}" destId="{42332904-3014-4422-9C0B-5FFE0EB2A474}" srcOrd="0" destOrd="0" presId="urn:microsoft.com/office/officeart/2016/7/layout/LinearBlockProcessNumbered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47296D5-742B-4582-A675-F6224F744B2E}" type="doc">
      <dgm:prSet loTypeId="urn:microsoft.com/office/officeart/2011/layout/CircleProcess" loCatId="process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9F8D6633-5504-457A-94B5-5D8613DD2488}">
      <dgm:prSet/>
      <dgm:spPr/>
      <dgm:t>
        <a:bodyPr/>
        <a:lstStyle/>
        <a:p>
          <a:pPr algn="ctr"/>
          <a:r>
            <a:rPr lang="fa-IR" dirty="0" smtClean="0">
              <a:cs typeface="B Nazanin" panose="00000400000000000000" pitchFamily="2" charset="-78"/>
            </a:rPr>
            <a:t>سهام</a:t>
          </a:r>
          <a:endParaRPr lang="en-US" dirty="0">
            <a:cs typeface="B Nazanin" panose="00000400000000000000" pitchFamily="2" charset="-78"/>
          </a:endParaRPr>
        </a:p>
      </dgm:t>
    </dgm:pt>
    <dgm:pt modelId="{4C99CD1E-5D0B-4044-B355-0B0CBFA92CB9}" type="parTrans" cxnId="{37ED0D24-B50B-4728-9B2E-1FA794C897C1}">
      <dgm:prSet/>
      <dgm:spPr/>
      <dgm:t>
        <a:bodyPr/>
        <a:lstStyle/>
        <a:p>
          <a:endParaRPr lang="en-US"/>
        </a:p>
      </dgm:t>
    </dgm:pt>
    <dgm:pt modelId="{D6B3EB76-B813-4F43-B7B7-F515AD2679D1}" type="sibTrans" cxnId="{37ED0D24-B50B-4728-9B2E-1FA794C897C1}">
      <dgm:prSet phldrT="01" phldr="0"/>
      <dgm:spPr/>
      <dgm:t>
        <a:bodyPr/>
        <a:lstStyle/>
        <a:p>
          <a:endParaRPr lang="en-US"/>
        </a:p>
      </dgm:t>
    </dgm:pt>
    <dgm:pt modelId="{D6483AC1-88DB-44B4-87EA-7D94A2240FA0}">
      <dgm:prSet/>
      <dgm:spPr/>
      <dgm:t>
        <a:bodyPr/>
        <a:lstStyle/>
        <a:p>
          <a:pPr algn="ctr"/>
          <a:r>
            <a:rPr lang="fa-IR" dirty="0" smtClean="0">
              <a:cs typeface="B Nazanin" panose="00000400000000000000" pitchFamily="2" charset="-78"/>
            </a:rPr>
            <a:t>اوراق بهادار با درآمد ثابت</a:t>
          </a:r>
          <a:endParaRPr lang="en-US" dirty="0">
            <a:cs typeface="B Nazanin" panose="00000400000000000000" pitchFamily="2" charset="-78"/>
          </a:endParaRPr>
        </a:p>
      </dgm:t>
    </dgm:pt>
    <dgm:pt modelId="{64B166C4-6C52-48C7-A8A8-D50906D9F11F}" type="parTrans" cxnId="{5F8D0F4F-C3DA-4ACD-9DFD-30D623136FA6}">
      <dgm:prSet/>
      <dgm:spPr/>
      <dgm:t>
        <a:bodyPr/>
        <a:lstStyle/>
        <a:p>
          <a:endParaRPr lang="en-US"/>
        </a:p>
      </dgm:t>
    </dgm:pt>
    <dgm:pt modelId="{20FFE1EC-D274-4666-B03F-2BA702E891F2}" type="sibTrans" cxnId="{5F8D0F4F-C3DA-4ACD-9DFD-30D623136FA6}">
      <dgm:prSet phldrT="02" phldr="0"/>
      <dgm:spPr/>
      <dgm:t>
        <a:bodyPr/>
        <a:lstStyle/>
        <a:p>
          <a:endParaRPr lang="en-US"/>
        </a:p>
      </dgm:t>
    </dgm:pt>
    <dgm:pt modelId="{AEF236C9-379C-408A-8178-8A73DB306A12}">
      <dgm:prSet/>
      <dgm:spPr/>
      <dgm:t>
        <a:bodyPr/>
        <a:lstStyle/>
        <a:p>
          <a:pPr algn="ctr"/>
          <a:r>
            <a:rPr lang="fa-IR" dirty="0" smtClean="0">
              <a:cs typeface="B Nazanin" panose="00000400000000000000" pitchFamily="2" charset="-78"/>
            </a:rPr>
            <a:t>قراردادهای مشتقه</a:t>
          </a:r>
          <a:endParaRPr lang="en-US" dirty="0">
            <a:cs typeface="B Nazanin" panose="00000400000000000000" pitchFamily="2" charset="-78"/>
          </a:endParaRPr>
        </a:p>
      </dgm:t>
    </dgm:pt>
    <dgm:pt modelId="{E2CE4EE2-D5A1-4C4D-AFF2-B32643F8EDF5}" type="parTrans" cxnId="{7887F9AB-E055-4F13-A47B-60F8720A5E27}">
      <dgm:prSet/>
      <dgm:spPr/>
      <dgm:t>
        <a:bodyPr/>
        <a:lstStyle/>
        <a:p>
          <a:endParaRPr lang="en-US"/>
        </a:p>
      </dgm:t>
    </dgm:pt>
    <dgm:pt modelId="{E4176662-E3D0-4583-BE2E-E0D49820D2F5}" type="sibTrans" cxnId="{7887F9AB-E055-4F13-A47B-60F8720A5E27}">
      <dgm:prSet phldrT="03" phldr="0"/>
      <dgm:spPr/>
      <dgm:t>
        <a:bodyPr/>
        <a:lstStyle/>
        <a:p>
          <a:endParaRPr lang="en-US"/>
        </a:p>
      </dgm:t>
    </dgm:pt>
    <dgm:pt modelId="{08CFD0A1-BC8F-4594-9193-4F69AF6F862A}" type="pres">
      <dgm:prSet presAssocID="{747296D5-742B-4582-A675-F6224F744B2E}" presName="Name0" presStyleCnt="0">
        <dgm:presLayoutVars>
          <dgm:chMax val="11"/>
          <dgm:chPref val="11"/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7B010D10-E880-41E0-9EB9-0026C4D0FEF0}" type="pres">
      <dgm:prSet presAssocID="{AEF236C9-379C-408A-8178-8A73DB306A12}" presName="Accent3" presStyleCnt="0"/>
      <dgm:spPr/>
    </dgm:pt>
    <dgm:pt modelId="{981CFEAA-9CF2-4DE7-80D1-1B64C1D1AA69}" type="pres">
      <dgm:prSet presAssocID="{AEF236C9-379C-408A-8178-8A73DB306A12}" presName="Accent" presStyleLbl="node1" presStyleIdx="0" presStyleCnt="3"/>
      <dgm:spPr/>
    </dgm:pt>
    <dgm:pt modelId="{14F4E82A-A160-4E48-A45E-79AEAF429844}" type="pres">
      <dgm:prSet presAssocID="{AEF236C9-379C-408A-8178-8A73DB306A12}" presName="ParentBackground3" presStyleCnt="0"/>
      <dgm:spPr/>
    </dgm:pt>
    <dgm:pt modelId="{F389931C-EDFB-467D-905A-BA9B50DC18A6}" type="pres">
      <dgm:prSet presAssocID="{AEF236C9-379C-408A-8178-8A73DB306A12}" presName="ParentBackground" presStyleLbl="fgAcc1" presStyleIdx="0" presStyleCnt="3"/>
      <dgm:spPr/>
      <dgm:t>
        <a:bodyPr/>
        <a:lstStyle/>
        <a:p>
          <a:endParaRPr lang="en-US"/>
        </a:p>
      </dgm:t>
    </dgm:pt>
    <dgm:pt modelId="{061E883B-E119-4E0A-AA1F-6F30C6240E11}" type="pres">
      <dgm:prSet presAssocID="{AEF236C9-379C-408A-8178-8A73DB306A12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D84F9F-A58A-45EB-8E76-39D605B0C768}" type="pres">
      <dgm:prSet presAssocID="{D6483AC1-88DB-44B4-87EA-7D94A2240FA0}" presName="Accent2" presStyleCnt="0"/>
      <dgm:spPr/>
    </dgm:pt>
    <dgm:pt modelId="{9287D950-C743-43D7-AD09-22F974DC69FC}" type="pres">
      <dgm:prSet presAssocID="{D6483AC1-88DB-44B4-87EA-7D94A2240FA0}" presName="Accent" presStyleLbl="node1" presStyleIdx="1" presStyleCnt="3"/>
      <dgm:spPr/>
    </dgm:pt>
    <dgm:pt modelId="{3F8F559C-E36F-4974-BED2-A9821692D2B3}" type="pres">
      <dgm:prSet presAssocID="{D6483AC1-88DB-44B4-87EA-7D94A2240FA0}" presName="ParentBackground2" presStyleCnt="0"/>
      <dgm:spPr/>
    </dgm:pt>
    <dgm:pt modelId="{662760C1-86C0-45D3-B7C9-40B1B719BD18}" type="pres">
      <dgm:prSet presAssocID="{D6483AC1-88DB-44B4-87EA-7D94A2240FA0}" presName="ParentBackground" presStyleLbl="fgAcc1" presStyleIdx="1" presStyleCnt="3"/>
      <dgm:spPr/>
      <dgm:t>
        <a:bodyPr/>
        <a:lstStyle/>
        <a:p>
          <a:endParaRPr lang="en-US"/>
        </a:p>
      </dgm:t>
    </dgm:pt>
    <dgm:pt modelId="{B28DBC52-E48A-4E5B-967E-3B76F2CBD4E0}" type="pres">
      <dgm:prSet presAssocID="{D6483AC1-88DB-44B4-87EA-7D94A2240FA0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6C74EF-6C1A-4F50-87AD-82E641227ED6}" type="pres">
      <dgm:prSet presAssocID="{9F8D6633-5504-457A-94B5-5D8613DD2488}" presName="Accent1" presStyleCnt="0"/>
      <dgm:spPr/>
    </dgm:pt>
    <dgm:pt modelId="{ABB6FDCC-2E72-4848-A9BC-A4BAD8DAC17E}" type="pres">
      <dgm:prSet presAssocID="{9F8D6633-5504-457A-94B5-5D8613DD2488}" presName="Accent" presStyleLbl="node1" presStyleIdx="2" presStyleCnt="3"/>
      <dgm:spPr/>
    </dgm:pt>
    <dgm:pt modelId="{78BED744-E176-4E7F-AA4D-96FFA1FEFA62}" type="pres">
      <dgm:prSet presAssocID="{9F8D6633-5504-457A-94B5-5D8613DD2488}" presName="ParentBackground1" presStyleCnt="0"/>
      <dgm:spPr/>
    </dgm:pt>
    <dgm:pt modelId="{13E9FF80-966A-4683-B35E-BAC69A491FD0}" type="pres">
      <dgm:prSet presAssocID="{9F8D6633-5504-457A-94B5-5D8613DD2488}" presName="ParentBackground" presStyleLbl="fgAcc1" presStyleIdx="2" presStyleCnt="3"/>
      <dgm:spPr/>
      <dgm:t>
        <a:bodyPr/>
        <a:lstStyle/>
        <a:p>
          <a:endParaRPr lang="en-US"/>
        </a:p>
      </dgm:t>
    </dgm:pt>
    <dgm:pt modelId="{A6BD4B89-FB00-42FD-A989-FA6AF1C12F6B}" type="pres">
      <dgm:prSet presAssocID="{9F8D6633-5504-457A-94B5-5D8613DD2488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7ED0D24-B50B-4728-9B2E-1FA794C897C1}" srcId="{747296D5-742B-4582-A675-F6224F744B2E}" destId="{9F8D6633-5504-457A-94B5-5D8613DD2488}" srcOrd="0" destOrd="0" parTransId="{4C99CD1E-5D0B-4044-B355-0B0CBFA92CB9}" sibTransId="{D6B3EB76-B813-4F43-B7B7-F515AD2679D1}"/>
    <dgm:cxn modelId="{B37F3508-05FE-49B2-9A82-98D52F338815}" type="presOf" srcId="{D6483AC1-88DB-44B4-87EA-7D94A2240FA0}" destId="{B28DBC52-E48A-4E5B-967E-3B76F2CBD4E0}" srcOrd="1" destOrd="0" presId="urn:microsoft.com/office/officeart/2011/layout/CircleProcess"/>
    <dgm:cxn modelId="{1A30A942-19DD-420C-B2DE-867E485E899B}" type="presOf" srcId="{9F8D6633-5504-457A-94B5-5D8613DD2488}" destId="{A6BD4B89-FB00-42FD-A989-FA6AF1C12F6B}" srcOrd="1" destOrd="0" presId="urn:microsoft.com/office/officeart/2011/layout/CircleProcess"/>
    <dgm:cxn modelId="{C22207A2-C6D0-49E4-A261-DD3462DD4F20}" type="presOf" srcId="{9F8D6633-5504-457A-94B5-5D8613DD2488}" destId="{13E9FF80-966A-4683-B35E-BAC69A491FD0}" srcOrd="0" destOrd="0" presId="urn:microsoft.com/office/officeart/2011/layout/CircleProcess"/>
    <dgm:cxn modelId="{5F8D0F4F-C3DA-4ACD-9DFD-30D623136FA6}" srcId="{747296D5-742B-4582-A675-F6224F744B2E}" destId="{D6483AC1-88DB-44B4-87EA-7D94A2240FA0}" srcOrd="1" destOrd="0" parTransId="{64B166C4-6C52-48C7-A8A8-D50906D9F11F}" sibTransId="{20FFE1EC-D274-4666-B03F-2BA702E891F2}"/>
    <dgm:cxn modelId="{7887F9AB-E055-4F13-A47B-60F8720A5E27}" srcId="{747296D5-742B-4582-A675-F6224F744B2E}" destId="{AEF236C9-379C-408A-8178-8A73DB306A12}" srcOrd="2" destOrd="0" parTransId="{E2CE4EE2-D5A1-4C4D-AFF2-B32643F8EDF5}" sibTransId="{E4176662-E3D0-4583-BE2E-E0D49820D2F5}"/>
    <dgm:cxn modelId="{22788356-DF13-4791-A355-4760E60E5162}" type="presOf" srcId="{AEF236C9-379C-408A-8178-8A73DB306A12}" destId="{061E883B-E119-4E0A-AA1F-6F30C6240E11}" srcOrd="1" destOrd="0" presId="urn:microsoft.com/office/officeart/2011/layout/CircleProcess"/>
    <dgm:cxn modelId="{00B949D7-089E-4E53-BA84-CD26AC5C90FC}" type="presOf" srcId="{AEF236C9-379C-408A-8178-8A73DB306A12}" destId="{F389931C-EDFB-467D-905A-BA9B50DC18A6}" srcOrd="0" destOrd="0" presId="urn:microsoft.com/office/officeart/2011/layout/CircleProcess"/>
    <dgm:cxn modelId="{587C59F9-1CE4-4F73-B1F7-2C6752CA53A1}" type="presOf" srcId="{747296D5-742B-4582-A675-F6224F744B2E}" destId="{08CFD0A1-BC8F-4594-9193-4F69AF6F862A}" srcOrd="0" destOrd="0" presId="urn:microsoft.com/office/officeart/2011/layout/CircleProcess"/>
    <dgm:cxn modelId="{C23D3D5B-B026-495A-A96C-186CD7FC35B2}" type="presOf" srcId="{D6483AC1-88DB-44B4-87EA-7D94A2240FA0}" destId="{662760C1-86C0-45D3-B7C9-40B1B719BD18}" srcOrd="0" destOrd="0" presId="urn:microsoft.com/office/officeart/2011/layout/CircleProcess"/>
    <dgm:cxn modelId="{07C8E177-230F-4BA5-B1E1-44F34E2DD51E}" type="presParOf" srcId="{08CFD0A1-BC8F-4594-9193-4F69AF6F862A}" destId="{7B010D10-E880-41E0-9EB9-0026C4D0FEF0}" srcOrd="0" destOrd="0" presId="urn:microsoft.com/office/officeart/2011/layout/CircleProcess"/>
    <dgm:cxn modelId="{490A81B4-7310-4273-BDFA-71AF93B777BE}" type="presParOf" srcId="{7B010D10-E880-41E0-9EB9-0026C4D0FEF0}" destId="{981CFEAA-9CF2-4DE7-80D1-1B64C1D1AA69}" srcOrd="0" destOrd="0" presId="urn:microsoft.com/office/officeart/2011/layout/CircleProcess"/>
    <dgm:cxn modelId="{980C707F-F7FC-4513-BEFC-FC9D04CA80DA}" type="presParOf" srcId="{08CFD0A1-BC8F-4594-9193-4F69AF6F862A}" destId="{14F4E82A-A160-4E48-A45E-79AEAF429844}" srcOrd="1" destOrd="0" presId="urn:microsoft.com/office/officeart/2011/layout/CircleProcess"/>
    <dgm:cxn modelId="{46793664-6522-4913-9566-487236D02070}" type="presParOf" srcId="{14F4E82A-A160-4E48-A45E-79AEAF429844}" destId="{F389931C-EDFB-467D-905A-BA9B50DC18A6}" srcOrd="0" destOrd="0" presId="urn:microsoft.com/office/officeart/2011/layout/CircleProcess"/>
    <dgm:cxn modelId="{CDA29012-E67F-41E2-B0A6-FE8805357C02}" type="presParOf" srcId="{08CFD0A1-BC8F-4594-9193-4F69AF6F862A}" destId="{061E883B-E119-4E0A-AA1F-6F30C6240E11}" srcOrd="2" destOrd="0" presId="urn:microsoft.com/office/officeart/2011/layout/CircleProcess"/>
    <dgm:cxn modelId="{6B5CD018-2578-45D5-8E21-7722E94597DF}" type="presParOf" srcId="{08CFD0A1-BC8F-4594-9193-4F69AF6F862A}" destId="{05D84F9F-A58A-45EB-8E76-39D605B0C768}" srcOrd="3" destOrd="0" presId="urn:microsoft.com/office/officeart/2011/layout/CircleProcess"/>
    <dgm:cxn modelId="{2274DF00-8FFE-4AE0-9119-5A5C522D0E7D}" type="presParOf" srcId="{05D84F9F-A58A-45EB-8E76-39D605B0C768}" destId="{9287D950-C743-43D7-AD09-22F974DC69FC}" srcOrd="0" destOrd="0" presId="urn:microsoft.com/office/officeart/2011/layout/CircleProcess"/>
    <dgm:cxn modelId="{42ED4389-153B-4445-8F93-33AD7AF3EC32}" type="presParOf" srcId="{08CFD0A1-BC8F-4594-9193-4F69AF6F862A}" destId="{3F8F559C-E36F-4974-BED2-A9821692D2B3}" srcOrd="4" destOrd="0" presId="urn:microsoft.com/office/officeart/2011/layout/CircleProcess"/>
    <dgm:cxn modelId="{337F77C1-C239-469F-A887-B7D2BFA54CB8}" type="presParOf" srcId="{3F8F559C-E36F-4974-BED2-A9821692D2B3}" destId="{662760C1-86C0-45D3-B7C9-40B1B719BD18}" srcOrd="0" destOrd="0" presId="urn:microsoft.com/office/officeart/2011/layout/CircleProcess"/>
    <dgm:cxn modelId="{838A01EC-611F-4503-9E01-F09DD6FD0033}" type="presParOf" srcId="{08CFD0A1-BC8F-4594-9193-4F69AF6F862A}" destId="{B28DBC52-E48A-4E5B-967E-3B76F2CBD4E0}" srcOrd="5" destOrd="0" presId="urn:microsoft.com/office/officeart/2011/layout/CircleProcess"/>
    <dgm:cxn modelId="{1A65062E-1694-4AA4-AC91-1A35C559F5B2}" type="presParOf" srcId="{08CFD0A1-BC8F-4594-9193-4F69AF6F862A}" destId="{F86C74EF-6C1A-4F50-87AD-82E641227ED6}" srcOrd="6" destOrd="0" presId="urn:microsoft.com/office/officeart/2011/layout/CircleProcess"/>
    <dgm:cxn modelId="{7E16F88A-5EBA-4E2A-B8E9-B07A170AADD5}" type="presParOf" srcId="{F86C74EF-6C1A-4F50-87AD-82E641227ED6}" destId="{ABB6FDCC-2E72-4848-A9BC-A4BAD8DAC17E}" srcOrd="0" destOrd="0" presId="urn:microsoft.com/office/officeart/2011/layout/CircleProcess"/>
    <dgm:cxn modelId="{0DD7B396-F453-49E7-B27B-771AEC8C9874}" type="presParOf" srcId="{08CFD0A1-BC8F-4594-9193-4F69AF6F862A}" destId="{78BED744-E176-4E7F-AA4D-96FFA1FEFA62}" srcOrd="7" destOrd="0" presId="urn:microsoft.com/office/officeart/2011/layout/CircleProcess"/>
    <dgm:cxn modelId="{79F14A64-3D45-4A7D-B8B6-2F1857080946}" type="presParOf" srcId="{78BED744-E176-4E7F-AA4D-96FFA1FEFA62}" destId="{13E9FF80-966A-4683-B35E-BAC69A491FD0}" srcOrd="0" destOrd="0" presId="urn:microsoft.com/office/officeart/2011/layout/CircleProcess"/>
    <dgm:cxn modelId="{19B345BD-84F0-499E-BA9B-CE9F65BB0964}" type="presParOf" srcId="{08CFD0A1-BC8F-4594-9193-4F69AF6F862A}" destId="{A6BD4B89-FB00-42FD-A989-FA6AF1C12F6B}" srcOrd="8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1D1BE0-4874-4A1F-A016-FD16EF67126D}">
      <dsp:nvSpPr>
        <dsp:cNvPr id="0" name=""/>
        <dsp:cNvSpPr/>
      </dsp:nvSpPr>
      <dsp:spPr>
        <a:xfrm>
          <a:off x="0" y="414155"/>
          <a:ext cx="2884367" cy="1287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60960" rIns="170688" bIns="60960" numCol="1" spcCol="1270" anchor="ctr" anchorCtr="0">
          <a:noAutofit/>
        </a:bodyPr>
        <a:lstStyle/>
        <a:p>
          <a:pPr lvl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b="1" kern="1200" dirty="0" smtClean="0">
              <a:solidFill>
                <a:srgbClr val="2D2DFF"/>
              </a:solidFill>
              <a:cs typeface="B Nazanin" panose="00000400000000000000" pitchFamily="2" charset="-78"/>
            </a:rPr>
            <a:t>سرمایه گذاری مولد</a:t>
          </a:r>
          <a:endParaRPr lang="en-US" sz="2400" b="1" kern="1200" dirty="0">
            <a:solidFill>
              <a:srgbClr val="2D2DFF"/>
            </a:solidFill>
            <a:cs typeface="B Nazanin" panose="00000400000000000000" pitchFamily="2" charset="-78"/>
          </a:endParaRPr>
        </a:p>
      </dsp:txBody>
      <dsp:txXfrm>
        <a:off x="0" y="414155"/>
        <a:ext cx="2884367" cy="1287000"/>
      </dsp:txXfrm>
    </dsp:sp>
    <dsp:sp modelId="{53EDFA7B-9753-4B22-824C-188C5AA3D498}">
      <dsp:nvSpPr>
        <dsp:cNvPr id="0" name=""/>
        <dsp:cNvSpPr/>
      </dsp:nvSpPr>
      <dsp:spPr>
        <a:xfrm>
          <a:off x="2884367" y="152733"/>
          <a:ext cx="576873" cy="1809843"/>
        </a:xfrm>
        <a:prstGeom prst="leftBrace">
          <a:avLst>
            <a:gd name="adj1" fmla="val 35000"/>
            <a:gd name="adj2" fmla="val 50000"/>
          </a:avLst>
        </a:prstGeom>
        <a:noFill/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9D786A-601A-4AAF-8647-1A5A2E980AD4}">
      <dsp:nvSpPr>
        <dsp:cNvPr id="0" name=""/>
        <dsp:cNvSpPr/>
      </dsp:nvSpPr>
      <dsp:spPr>
        <a:xfrm>
          <a:off x="3691990" y="244890"/>
          <a:ext cx="7845479" cy="1809843"/>
        </a:xfrm>
        <a:prstGeom prst="rect">
          <a:avLst/>
        </a:prstGeom>
        <a:solidFill>
          <a:srgbClr val="FF0000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228600" lvl="1" indent="-228600" algn="justLow" defTabSz="10668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2400" b="1" kern="1200" dirty="0" smtClean="0">
              <a:solidFill>
                <a:schemeClr val="bg1"/>
              </a:solidFill>
              <a:cs typeface="B Nazanin" panose="00000400000000000000" pitchFamily="2" charset="-78"/>
            </a:rPr>
            <a:t>نوعی از سرمایه گذاری است که ضمن کسب سود برای سرمایه گذار ارزش هم خلق می شود. سرمایه سالم و مولد در یک کشور اساس و مبنای حرکت چرخ تولید در بخش های مختلف از جمله کشاورزی، صنعت و خدمات و ایجاد اشتغال و کاهش بیکاری و فقر (که تبعات خاص خود را دارند) به شمار می رود.</a:t>
          </a:r>
          <a:endParaRPr lang="en-US" sz="2400" b="1" kern="1200" dirty="0">
            <a:solidFill>
              <a:schemeClr val="bg1"/>
            </a:solidFill>
            <a:cs typeface="B Nazanin" panose="00000400000000000000" pitchFamily="2" charset="-78"/>
          </a:endParaRPr>
        </a:p>
      </dsp:txBody>
      <dsp:txXfrm>
        <a:off x="3691990" y="244890"/>
        <a:ext cx="7845479" cy="1809843"/>
      </dsp:txXfrm>
    </dsp:sp>
    <dsp:sp modelId="{570B05BD-E0BD-40C1-9D9B-882B42DA8438}">
      <dsp:nvSpPr>
        <dsp:cNvPr id="0" name=""/>
        <dsp:cNvSpPr/>
      </dsp:nvSpPr>
      <dsp:spPr>
        <a:xfrm>
          <a:off x="0" y="2457998"/>
          <a:ext cx="2884367" cy="1287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60960" rIns="170688" bIns="60960" numCol="1" spcCol="1270" anchor="ctr" anchorCtr="0">
          <a:noAutofit/>
        </a:bodyPr>
        <a:lstStyle/>
        <a:p>
          <a:pPr lvl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b="1" kern="1200" dirty="0" smtClean="0">
              <a:solidFill>
                <a:srgbClr val="2D2DFF"/>
              </a:solidFill>
              <a:cs typeface="B Nazanin" panose="00000400000000000000" pitchFamily="2" charset="-78"/>
            </a:rPr>
            <a:t>سرمایه گذاری غیر مولد</a:t>
          </a:r>
          <a:endParaRPr lang="en-US" sz="2400" b="1" kern="1200" dirty="0">
            <a:solidFill>
              <a:srgbClr val="2D2DFF"/>
            </a:solidFill>
            <a:cs typeface="B Nazanin" panose="00000400000000000000" pitchFamily="2" charset="-78"/>
          </a:endParaRPr>
        </a:p>
      </dsp:txBody>
      <dsp:txXfrm>
        <a:off x="0" y="2457998"/>
        <a:ext cx="2884367" cy="1287000"/>
      </dsp:txXfrm>
    </dsp:sp>
    <dsp:sp modelId="{9BA2FEC5-6A64-4324-B2D9-D6E1D797AC01}">
      <dsp:nvSpPr>
        <dsp:cNvPr id="0" name=""/>
        <dsp:cNvSpPr/>
      </dsp:nvSpPr>
      <dsp:spPr>
        <a:xfrm>
          <a:off x="2884367" y="2196577"/>
          <a:ext cx="576873" cy="1809843"/>
        </a:xfrm>
        <a:prstGeom prst="leftBrace">
          <a:avLst>
            <a:gd name="adj1" fmla="val 35000"/>
            <a:gd name="adj2" fmla="val 50000"/>
          </a:avLst>
        </a:prstGeom>
        <a:noFill/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97FF27-D3CB-486D-9D8B-68F8F7F66ACF}">
      <dsp:nvSpPr>
        <dsp:cNvPr id="0" name=""/>
        <dsp:cNvSpPr/>
      </dsp:nvSpPr>
      <dsp:spPr>
        <a:xfrm>
          <a:off x="3691990" y="2196577"/>
          <a:ext cx="7845479" cy="1809843"/>
        </a:xfrm>
        <a:prstGeom prst="rect">
          <a:avLst/>
        </a:prstGeom>
        <a:solidFill>
          <a:srgbClr val="3E5F27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228600" lvl="1" indent="-228600" algn="justLow" defTabSz="10668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2400" b="1" kern="1200" dirty="0" smtClean="0">
              <a:solidFill>
                <a:schemeClr val="bg1"/>
              </a:solidFill>
              <a:cs typeface="B Nazanin" panose="00000400000000000000" pitchFamily="2" charset="-78"/>
            </a:rPr>
            <a:t>نوعی سرمایه گذاری است که از انجام آن چیزی خلق نمی شود و ارزشی به وجود نمی آید. خرید کالاهای فیزیکی و مصرفی مانند طلا و خانه و نگه داشتن آنها به امید سود و فروختن آنها حتی به چندین برابر قیمت از دید اقتصاد اقدامی غیرمولد و بیهوده است.</a:t>
          </a:r>
          <a:endParaRPr lang="en-US" sz="2400" b="1" kern="1200" dirty="0">
            <a:solidFill>
              <a:schemeClr val="bg1"/>
            </a:solidFill>
            <a:cs typeface="B Nazanin" panose="00000400000000000000" pitchFamily="2" charset="-78"/>
          </a:endParaRPr>
        </a:p>
      </dsp:txBody>
      <dsp:txXfrm>
        <a:off x="3691990" y="2196577"/>
        <a:ext cx="7845479" cy="180984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191C1A-492D-4759-A73E-1FE0294E4AD3}">
      <dsp:nvSpPr>
        <dsp:cNvPr id="0" name=""/>
        <dsp:cNvSpPr/>
      </dsp:nvSpPr>
      <dsp:spPr>
        <a:xfrm>
          <a:off x="1052" y="3187805"/>
          <a:ext cx="9166769" cy="143359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76200" dist="25400" dir="54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contourW="12700" prstMaterial="flat">
          <a:bevelT w="38100" h="44450" prst="angle"/>
          <a:contourClr>
            <a:schemeClr val="accent1">
              <a:hueOff val="0"/>
              <a:satOff val="0"/>
              <a:lumOff val="0"/>
              <a:alphaOff val="0"/>
              <a:shade val="35000"/>
              <a:satMod val="16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600" b="1" kern="1200" dirty="0" smtClean="0">
              <a:cs typeface="B Nazanin" panose="00000400000000000000" pitchFamily="2" charset="-78"/>
            </a:rPr>
            <a:t>سهولت در تامین مالی از طریق انتشار عمومی سهام، افزایش سرمایه و انتشار اوراق مشارکت توسط ناشر</a:t>
          </a:r>
          <a:endParaRPr lang="en-US" sz="2600" b="1" kern="1200" dirty="0">
            <a:cs typeface="B Nazanin" panose="00000400000000000000" pitchFamily="2" charset="-78"/>
          </a:endParaRPr>
        </a:p>
      </dsp:txBody>
      <dsp:txXfrm>
        <a:off x="43040" y="3229793"/>
        <a:ext cx="9082793" cy="1349615"/>
      </dsp:txXfrm>
    </dsp:sp>
    <dsp:sp modelId="{1A784027-522E-4551-B8CD-CE2D808C1328}">
      <dsp:nvSpPr>
        <dsp:cNvPr id="0" name=""/>
        <dsp:cNvSpPr/>
      </dsp:nvSpPr>
      <dsp:spPr>
        <a:xfrm>
          <a:off x="1052" y="1595012"/>
          <a:ext cx="5988017" cy="143359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76200" dist="25400" dir="54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contourW="12700" prstMaterial="flat">
          <a:bevelT w="38100" h="44450" prst="angle"/>
          <a:contourClr>
            <a:schemeClr val="accent2">
              <a:hueOff val="0"/>
              <a:satOff val="0"/>
              <a:lumOff val="0"/>
              <a:alphaOff val="0"/>
              <a:shade val="35000"/>
              <a:satMod val="16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600" b="1" kern="1200" dirty="0" smtClean="0">
              <a:cs typeface="B Nazanin" panose="00000400000000000000" pitchFamily="2" charset="-78"/>
            </a:rPr>
            <a:t>استفاده از معافیت ها و مشوق های مالیاتی</a:t>
          </a:r>
          <a:endParaRPr lang="en-US" sz="2600" b="1" kern="1200" dirty="0">
            <a:cs typeface="B Nazanin" panose="00000400000000000000" pitchFamily="2" charset="-78"/>
          </a:endParaRPr>
        </a:p>
      </dsp:txBody>
      <dsp:txXfrm>
        <a:off x="43040" y="1637000"/>
        <a:ext cx="5904041" cy="1349615"/>
      </dsp:txXfrm>
    </dsp:sp>
    <dsp:sp modelId="{8AA826B3-4A11-4971-9F5C-425D67EEEBAF}">
      <dsp:nvSpPr>
        <dsp:cNvPr id="0" name=""/>
        <dsp:cNvSpPr/>
      </dsp:nvSpPr>
      <dsp:spPr>
        <a:xfrm>
          <a:off x="1052" y="2218"/>
          <a:ext cx="2932427" cy="143359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76200" dist="25400" dir="54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contourW="12700" prstMaterial="flat">
          <a:bevelT w="38100" h="44450" prst="angle"/>
          <a:contourClr>
            <a:schemeClr val="accent3">
              <a:hueOff val="0"/>
              <a:satOff val="0"/>
              <a:lumOff val="0"/>
              <a:alphaOff val="0"/>
              <a:shade val="35000"/>
              <a:satMod val="16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600" b="1" kern="1200" dirty="0" smtClean="0">
              <a:cs typeface="B Nazanin" panose="00000400000000000000" pitchFamily="2" charset="-78"/>
            </a:rPr>
            <a:t>کسب وجهه، اعتبار و اعتماد عمومی</a:t>
          </a:r>
          <a:endParaRPr lang="en-US" sz="2600" b="1" kern="1200" dirty="0">
            <a:cs typeface="B Nazanin" panose="00000400000000000000" pitchFamily="2" charset="-78"/>
          </a:endParaRPr>
        </a:p>
      </dsp:txBody>
      <dsp:txXfrm>
        <a:off x="43040" y="44206"/>
        <a:ext cx="2848451" cy="1349615"/>
      </dsp:txXfrm>
    </dsp:sp>
    <dsp:sp modelId="{8A4F4E8A-2B65-4456-9F68-4BA6CA2DA5C9}">
      <dsp:nvSpPr>
        <dsp:cNvPr id="0" name=""/>
        <dsp:cNvSpPr/>
      </dsp:nvSpPr>
      <dsp:spPr>
        <a:xfrm>
          <a:off x="3056642" y="2218"/>
          <a:ext cx="2932427" cy="143359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76200" dist="25400" dir="54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contourW="12700" prstMaterial="flat">
          <a:bevelT w="38100" h="44450" prst="angle"/>
          <a:contourClr>
            <a:schemeClr val="accent3">
              <a:hueOff val="0"/>
              <a:satOff val="0"/>
              <a:lumOff val="0"/>
              <a:alphaOff val="0"/>
              <a:shade val="35000"/>
              <a:satMod val="16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600" b="1" kern="1200" dirty="0" smtClean="0">
              <a:cs typeface="B Nazanin" panose="00000400000000000000" pitchFamily="2" charset="-78"/>
            </a:rPr>
            <a:t>مزایای تبلیغاتی رایگان در فضای مجازی، رسانه های دیداری و شنیداری</a:t>
          </a:r>
          <a:endParaRPr lang="en-US" sz="2600" b="1" kern="1200" dirty="0">
            <a:cs typeface="B Nazanin" panose="00000400000000000000" pitchFamily="2" charset="-78"/>
          </a:endParaRPr>
        </a:p>
      </dsp:txBody>
      <dsp:txXfrm>
        <a:off x="3098630" y="44206"/>
        <a:ext cx="2848451" cy="1349615"/>
      </dsp:txXfrm>
    </dsp:sp>
    <dsp:sp modelId="{1C19A990-C0A3-4495-B37C-9B9D7D0D0CC5}">
      <dsp:nvSpPr>
        <dsp:cNvPr id="0" name=""/>
        <dsp:cNvSpPr/>
      </dsp:nvSpPr>
      <dsp:spPr>
        <a:xfrm>
          <a:off x="6235393" y="1595012"/>
          <a:ext cx="2932427" cy="143359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76200" dist="25400" dir="54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contourW="12700" prstMaterial="flat">
          <a:bevelT w="38100" h="44450" prst="angle"/>
          <a:contourClr>
            <a:schemeClr val="accent2">
              <a:hueOff val="0"/>
              <a:satOff val="0"/>
              <a:lumOff val="0"/>
              <a:alphaOff val="0"/>
              <a:shade val="35000"/>
              <a:satMod val="16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600" b="1" kern="1200" dirty="0" smtClean="0">
              <a:cs typeface="B Nazanin" panose="00000400000000000000" pitchFamily="2" charset="-78"/>
            </a:rPr>
            <a:t>به روز رسانی ارزش واقعی شرکت</a:t>
          </a:r>
          <a:endParaRPr lang="en-US" sz="2600" b="1" kern="1200" dirty="0">
            <a:cs typeface="B Nazanin" panose="00000400000000000000" pitchFamily="2" charset="-78"/>
          </a:endParaRPr>
        </a:p>
      </dsp:txBody>
      <dsp:txXfrm>
        <a:off x="6277381" y="1637000"/>
        <a:ext cx="2848451" cy="1349615"/>
      </dsp:txXfrm>
    </dsp:sp>
    <dsp:sp modelId="{B8DBD41A-5AC5-423B-BF0D-4D6C5BCD0C4A}">
      <dsp:nvSpPr>
        <dsp:cNvPr id="0" name=""/>
        <dsp:cNvSpPr/>
      </dsp:nvSpPr>
      <dsp:spPr>
        <a:xfrm>
          <a:off x="6235393" y="2218"/>
          <a:ext cx="2932427" cy="143359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76200" dist="25400" dir="54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contourW="12700" prstMaterial="flat">
          <a:bevelT w="38100" h="44450" prst="angle"/>
          <a:contourClr>
            <a:schemeClr val="accent3">
              <a:hueOff val="0"/>
              <a:satOff val="0"/>
              <a:lumOff val="0"/>
              <a:alphaOff val="0"/>
              <a:shade val="35000"/>
              <a:satMod val="16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600" b="1" kern="1200" dirty="0" smtClean="0">
              <a:cs typeface="B Nazanin" panose="00000400000000000000" pitchFamily="2" charset="-78"/>
            </a:rPr>
            <a:t>حمایت سهامداران از شرکت و نظارت مداوم بر روی عملکرد شرکت</a:t>
          </a:r>
          <a:endParaRPr lang="en-US" sz="2600" b="1" kern="1200" dirty="0">
            <a:cs typeface="B Nazanin" panose="00000400000000000000" pitchFamily="2" charset="-78"/>
          </a:endParaRPr>
        </a:p>
      </dsp:txBody>
      <dsp:txXfrm>
        <a:off x="6277381" y="44206"/>
        <a:ext cx="2848451" cy="134961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diagrams.loki3.com/BracketList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chitecture">
  <dgm:title val="Architecture Layout"/>
  <dgm:desc val="Use to show hierarchical relationships that build from the bottom up. This layout works well for showing architectural components or objects that build on other objects."/>
  <dgm:catLst>
    <dgm:cat type="hierarchy" pri="4500"/>
    <dgm:cat type="list" pri="24500"/>
    <dgm:cat type="relationship" pri="10500"/>
    <dgm:cat type="officeonline" pri="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b"/>
        </dgm:alg>
      </dgm:if>
      <dgm:else name="Name3">
        <dgm:alg type="lin">
          <dgm:param type="linDir" val="fromR"/>
          <dgm:param type="nodeVertAlign" val="b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B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b"/>
              </dgm:alg>
            </dgm:if>
            <dgm:else name="Name10">
              <dgm:alg type="lin">
                <dgm:param type="linDir" val="fromR"/>
                <dgm:param type="nodeVertAlign" val="b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B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b"/>
                    </dgm:alg>
                  </dgm:if>
                  <dgm:else name="Name17">
                    <dgm:alg type="lin">
                      <dgm:param type="linDir" val="fromR"/>
                      <dgm:param type="nodeVertAlign" val="b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B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b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b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B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b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b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6/7/layout/LinearBlockProcessNumbered">
  <dgm:title val="Linear Block Process Numbered"/>
  <dgm:desc val="Used to show a progression; a timeline; sequential steps in a task, process, or workflow; or to emphasize movement or direction. Automatic numbers have been introduced to show the steps of the process. Level 1 text and Level 2 text both appears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01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02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03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08"/>
      <dgm:constr type="primFontSz" for="des" forName="sibTransNodeRect" op="equ"/>
      <dgm:constr type="primFontSz" for="des" forName="nodeRect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2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w" for="ch" forName="sibTransNodeRect" refType="w" refFor="ch" refForName="bgRect"/>
          <dgm:constr type="h" for="ch" forName="sibTransNodeRect" refType="h" refFor="ch" refForName="bgRect" fact="0.4"/>
          <dgm:constr type="t" for="ch" forName="sibTransNodeRect"/>
          <dgm:constr type="l" for="ch" forName="sibTransNodeRect"/>
          <dgm:constr type="r" for="ch" forName="nodeRect" refType="r" refFor="ch" refForName="bgRect"/>
          <dgm:constr type="h" for="ch" forName="nodeRect" refType="h" refFor="ch" refForName="bgRect" fact="0.6"/>
          <dgm:constr type="t" for="ch" forName="nodeRect" refType="b" refFor="ch" refForName="sibTransNodeRect"/>
          <dgm:constr type="l" for="ch" forName="nodeRect" refType="l" refFor="ch" refForName="bgRect"/>
        </dgm:constrLst>
        <dgm:ruleLst>
          <dgm:rule type="w" for="ch" forName="nodeRect" val="NaN" fact="NaN" max="30"/>
        </dgm:ruleLst>
        <dgm:layoutNode name="bgRect" styleLbl="alignNode1">
          <dgm:alg type="sp"/>
          <dgm:shape xmlns:r="http://schemas.openxmlformats.org/officeDocument/2006/relationships" type="rect" r:blip="">
            <dgm:adjLst>
              <dgm:adj idx="1" val="0.05"/>
            </dgm:adjLst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Rect" styleLbl="alignNode1">
            <dgm:varLst>
              <dgm:chMax val="0"/>
              <dgm:bulletEnabled val="1"/>
            </dgm:varLst>
            <dgm:presOf axis="self"/>
            <dgm:alg type="tx">
              <dgm:param type="parTxLTRAlign" val="l"/>
              <dgm:param type="parTxRTLAlign" val="l"/>
            </dgm:alg>
            <dgm:shape xmlns:r="http://schemas.openxmlformats.org/officeDocument/2006/relationships" type="rect" r:blip="" hideGeom="1">
              <dgm:adjLst/>
            </dgm:shape>
            <dgm:constrLst>
              <dgm:constr type="primFontSz" val="66"/>
              <dgm:constr type="tMarg" val="13"/>
              <dgm:constr type="lMarg" refType="w" fact="0.28"/>
              <dgm:constr type="rMarg" refType="w" fact="0.28"/>
              <dgm:constr type="bMarg" val="13"/>
            </dgm:constrLst>
            <dgm:ruleLst>
              <dgm:rule type="primFontSz" val="14" fact="NaN" max="NaN"/>
              <dgm:rule type="tMarg" val="13" fact="NaN" max="NaN"/>
            </dgm:ruleLst>
          </dgm:layoutNode>
        </dgm:forEach>
        <dgm:layoutNode name="nodeRect" styleLbl="align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  <dgm:param type="stBulletLvl" val="2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26"/>
            <dgm:constr type="tMarg"/>
            <dgm:constr type="lMarg" refType="w" fact="0.28"/>
            <dgm:constr type="rMarg" refType="w" fact="0.28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 xmlns="">
        <dgm1611:autoBuNodeInfo lvl="1" ptType="sibTrans">
          <dgm1611:buPr prefix="" leadZeros="1">
            <a:buAutoNum type="arabicParenBoth"/>
          </dgm1611:buPr>
        </dgm1611:autoBuNodeInfo>
      </dgm1611:autoBuNodeInfoLst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6/7/layout/LinearBlockProcessNumbered">
  <dgm:title val="Linear Block Process Numbered"/>
  <dgm:desc val="Used to show a progression; a timeline; sequential steps in a task, process, or workflow; or to emphasize movement or direction. Automatic numbers have been introduced to show the steps of the process. Level 1 text and Level 2 text both appears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01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02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03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08"/>
      <dgm:constr type="primFontSz" for="des" forName="sibTransNodeRect" op="equ"/>
      <dgm:constr type="primFontSz" for="des" forName="nodeRect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2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w" for="ch" forName="sibTransNodeRect" refType="w" refFor="ch" refForName="bgRect"/>
          <dgm:constr type="h" for="ch" forName="sibTransNodeRect" refType="h" refFor="ch" refForName="bgRect" fact="0.4"/>
          <dgm:constr type="t" for="ch" forName="sibTransNodeRect"/>
          <dgm:constr type="l" for="ch" forName="sibTransNodeRect"/>
          <dgm:constr type="r" for="ch" forName="nodeRect" refType="r" refFor="ch" refForName="bgRect"/>
          <dgm:constr type="h" for="ch" forName="nodeRect" refType="h" refFor="ch" refForName="bgRect" fact="0.6"/>
          <dgm:constr type="t" for="ch" forName="nodeRect" refType="b" refFor="ch" refForName="sibTransNodeRect"/>
          <dgm:constr type="l" for="ch" forName="nodeRect" refType="l" refFor="ch" refForName="bgRect"/>
        </dgm:constrLst>
        <dgm:ruleLst>
          <dgm:rule type="w" for="ch" forName="nodeRect" val="NaN" fact="NaN" max="30"/>
        </dgm:ruleLst>
        <dgm:layoutNode name="bgRect" styleLbl="alignNode1">
          <dgm:alg type="sp"/>
          <dgm:shape xmlns:r="http://schemas.openxmlformats.org/officeDocument/2006/relationships" type="rect" r:blip="">
            <dgm:adjLst>
              <dgm:adj idx="1" val="0.05"/>
            </dgm:adjLst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Rect" styleLbl="alignNode1">
            <dgm:varLst>
              <dgm:chMax val="0"/>
              <dgm:bulletEnabled val="1"/>
            </dgm:varLst>
            <dgm:presOf axis="self"/>
            <dgm:alg type="tx">
              <dgm:param type="parTxLTRAlign" val="l"/>
              <dgm:param type="parTxRTLAlign" val="l"/>
            </dgm:alg>
            <dgm:shape xmlns:r="http://schemas.openxmlformats.org/officeDocument/2006/relationships" type="rect" r:blip="" hideGeom="1">
              <dgm:adjLst/>
            </dgm:shape>
            <dgm:constrLst>
              <dgm:constr type="primFontSz" val="66"/>
              <dgm:constr type="tMarg" val="13"/>
              <dgm:constr type="lMarg" refType="w" fact="0.28"/>
              <dgm:constr type="rMarg" refType="w" fact="0.28"/>
              <dgm:constr type="bMarg" val="13"/>
            </dgm:constrLst>
            <dgm:ruleLst>
              <dgm:rule type="primFontSz" val="14" fact="NaN" max="NaN"/>
              <dgm:rule type="tMarg" val="13" fact="NaN" max="NaN"/>
            </dgm:ruleLst>
          </dgm:layoutNode>
        </dgm:forEach>
        <dgm:layoutNode name="nodeRect" styleLbl="align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  <dgm:param type="stBulletLvl" val="2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26"/>
            <dgm:constr type="tMarg"/>
            <dgm:constr type="lMarg" refType="w" fact="0.28"/>
            <dgm:constr type="rMarg" refType="w" fact="0.28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 xmlns="">
        <dgm1611:autoBuNodeInfo lvl="1" ptType="sibTrans">
          <dgm1611:buPr prefix="" leadZeros="1">
            <a:buAutoNum type="arabicParenBoth"/>
          </dgm1611:buPr>
        </dgm1611:autoBuNodeInfo>
      </dgm1611:autoBuNodeInfoLst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6/7/layout/LinearBlockProcessNumbered">
  <dgm:title val="Linear Block Process Numbered"/>
  <dgm:desc val="Used to show a progression; a timeline; sequential steps in a task, process, or workflow; or to emphasize movement or direction. Automatic numbers have been introduced to show the steps of the process. Level 1 text and Level 2 text both appears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01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02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03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08"/>
      <dgm:constr type="primFontSz" for="des" forName="sibTransNodeRect" op="equ"/>
      <dgm:constr type="primFontSz" for="des" forName="nodeRect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2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w" for="ch" forName="sibTransNodeRect" refType="w" refFor="ch" refForName="bgRect"/>
          <dgm:constr type="h" for="ch" forName="sibTransNodeRect" refType="h" refFor="ch" refForName="bgRect" fact="0.4"/>
          <dgm:constr type="t" for="ch" forName="sibTransNodeRect"/>
          <dgm:constr type="l" for="ch" forName="sibTransNodeRect"/>
          <dgm:constr type="r" for="ch" forName="nodeRect" refType="r" refFor="ch" refForName="bgRect"/>
          <dgm:constr type="h" for="ch" forName="nodeRect" refType="h" refFor="ch" refForName="bgRect" fact="0.6"/>
          <dgm:constr type="t" for="ch" forName="nodeRect" refType="b" refFor="ch" refForName="sibTransNodeRect"/>
          <dgm:constr type="l" for="ch" forName="nodeRect" refType="l" refFor="ch" refForName="bgRect"/>
        </dgm:constrLst>
        <dgm:ruleLst>
          <dgm:rule type="w" for="ch" forName="nodeRect" val="NaN" fact="NaN" max="30"/>
        </dgm:ruleLst>
        <dgm:layoutNode name="bgRect" styleLbl="alignNode1">
          <dgm:alg type="sp"/>
          <dgm:shape xmlns:r="http://schemas.openxmlformats.org/officeDocument/2006/relationships" type="rect" r:blip="">
            <dgm:adjLst>
              <dgm:adj idx="1" val="0.05"/>
            </dgm:adjLst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Rect" styleLbl="alignNode1">
            <dgm:varLst>
              <dgm:chMax val="0"/>
              <dgm:bulletEnabled val="1"/>
            </dgm:varLst>
            <dgm:presOf axis="self"/>
            <dgm:alg type="tx">
              <dgm:param type="parTxLTRAlign" val="l"/>
              <dgm:param type="parTxRTLAlign" val="l"/>
            </dgm:alg>
            <dgm:shape xmlns:r="http://schemas.openxmlformats.org/officeDocument/2006/relationships" type="rect" r:blip="" hideGeom="1">
              <dgm:adjLst/>
            </dgm:shape>
            <dgm:constrLst>
              <dgm:constr type="primFontSz" val="66"/>
              <dgm:constr type="tMarg" val="13"/>
              <dgm:constr type="lMarg" refType="w" fact="0.28"/>
              <dgm:constr type="rMarg" refType="w" fact="0.28"/>
              <dgm:constr type="bMarg" val="13"/>
            </dgm:constrLst>
            <dgm:ruleLst>
              <dgm:rule type="primFontSz" val="14" fact="NaN" max="NaN"/>
              <dgm:rule type="tMarg" val="13" fact="NaN" max="NaN"/>
            </dgm:ruleLst>
          </dgm:layoutNode>
        </dgm:forEach>
        <dgm:layoutNode name="nodeRect" styleLbl="align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  <dgm:param type="stBulletLvl" val="2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26"/>
            <dgm:constr type="tMarg"/>
            <dgm:constr type="lMarg" refType="w" fact="0.28"/>
            <dgm:constr type="rMarg" refType="w" fact="0.28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 xmlns="">
        <dgm1611:autoBuNodeInfo lvl="1" ptType="sibTrans">
          <dgm1611:buPr prefix="" leadZeros="1">
            <a:buAutoNum type="arabicParenBoth"/>
          </dgm1611:buPr>
        </dgm1611:autoBuNodeInfo>
      </dgm1611:autoBuNodeInfoLst>
    </a:ext>
  </dgm:extLst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0.3417</cdr:x>
      <cdr:y>0.02827</cdr:y>
    </cdr:from>
    <cdr:to>
      <cdr:x>0.62146</cdr:x>
      <cdr:y>0.12331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747436" y="141967"/>
          <a:ext cx="3068188" cy="47727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1"/>
        <a:lstStyle xmlns:a="http://schemas.openxmlformats.org/drawingml/2006/main"/>
        <a:p xmlns:a="http://schemas.openxmlformats.org/drawingml/2006/main">
          <a:r>
            <a:rPr lang="fa-IR" sz="2000" dirty="0">
              <a:cs typeface="B Titr" panose="00000700000000000000" pitchFamily="2" charset="-78"/>
            </a:rPr>
            <a:t>بررسی</a:t>
          </a:r>
          <a:r>
            <a:rPr lang="fa-IR" sz="2000" baseline="0" dirty="0">
              <a:cs typeface="B Titr" panose="00000700000000000000" pitchFamily="2" charset="-78"/>
            </a:rPr>
            <a:t> بازدهی بورس با تورم</a:t>
          </a:r>
          <a:endParaRPr lang="fa-IR" sz="2000" dirty="0">
            <a:cs typeface="B Titr" panose="00000700000000000000" pitchFamily="2" charset="-78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C20BB3-3CCB-4FE5-991B-82F6BCB48AF3}" type="datetimeFigureOut">
              <a:rPr lang="en-US" smtClean="0"/>
              <a:t>12/18/2019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746DE6-3336-457D-A091-FA20AC1C536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98774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7C314-CD56-44E5-98CC-1AC0E2CBF4DF}" type="slidenum">
              <a:rPr lang="fa-IR" smtClean="0">
                <a:solidFill>
                  <a:prstClr val="black"/>
                </a:solidFill>
              </a:rPr>
              <a:pPr/>
              <a:t>34</a:t>
            </a:fld>
            <a:endParaRPr lang="fa-I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63404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9444339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331681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1610281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338881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4061975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9594220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36278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545DE-4047-414D-9A5A-77B225703678}" type="datetime1">
              <a:rPr lang="en-US" smtClean="0"/>
              <a:t>12/18/2019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2CBF5-17B8-4387-88A6-ABF9F8C64D5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2936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788C3-170F-4DCE-8A65-E4B60BCF2EB9}" type="datetime1">
              <a:rPr lang="en-US" smtClean="0"/>
              <a:t>12/18/2019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2CBF5-17B8-4387-88A6-ABF9F8C64D5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27941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43552-197D-46C1-839C-C4659D673BDE}" type="datetime1">
              <a:rPr lang="en-US" smtClean="0"/>
              <a:t>12/18/2019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2CBF5-17B8-4387-88A6-ABF9F8C64D5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93188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D8E545DE-4047-414D-9A5A-77B225703678}" type="datetime1">
              <a:rPr lang="en-US" smtClean="0"/>
              <a:t>12/18/2019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2CBF5-17B8-4387-88A6-ABF9F8C64D5A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1474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A737E-D552-4CD5-B9C7-BF0FA04E2054}" type="datetime1">
              <a:rPr lang="en-US" smtClean="0"/>
              <a:t>12/18/2019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2CBF5-17B8-4387-88A6-ABF9F8C64D5A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710871" y="6261520"/>
            <a:ext cx="1304657" cy="554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8398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288C7-4CE2-411E-9069-937F32E3C420}" type="datetime1">
              <a:rPr lang="en-US" smtClean="0"/>
              <a:t>12/18/2019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2CBF5-17B8-4387-88A6-ABF9F8C64D5A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21038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9E64E-B755-48AC-B27B-19E5116664B8}" type="datetime1">
              <a:rPr lang="en-US" smtClean="0"/>
              <a:t>12/18/2019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2CBF5-17B8-4387-88A6-ABF9F8C64D5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22668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D6F05-630D-479C-B3D7-C4FB65A05327}" type="datetime1">
              <a:rPr lang="en-US" smtClean="0"/>
              <a:t>12/18/2019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2CBF5-17B8-4387-88A6-ABF9F8C64D5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6860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2875C-F5E6-477F-B277-FB453AA34110}" type="datetime1">
              <a:rPr lang="en-US" smtClean="0"/>
              <a:t>12/18/2019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2CBF5-17B8-4387-88A6-ABF9F8C64D5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54270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69E77-D8C0-4B9C-BBEB-2C10048AF8B6}" type="datetime1">
              <a:rPr lang="en-US" smtClean="0"/>
              <a:t>12/18/2019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2CBF5-17B8-4387-88A6-ABF9F8C64D5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40587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56928-4C2E-4912-88D1-35A7B6127D1B}" type="datetime1">
              <a:rPr lang="en-US" smtClean="0"/>
              <a:t>12/18/2019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2CBF5-17B8-4387-88A6-ABF9F8C64D5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41786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A737E-D552-4CD5-B9C7-BF0FA04E2054}" type="datetime1">
              <a:rPr lang="en-US" smtClean="0"/>
              <a:t>12/18/2019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2CBF5-17B8-4387-88A6-ABF9F8C64D5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01720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795EA-2F7F-4006-ACBA-B27239C3C3C4}" type="datetime1">
              <a:rPr lang="en-US" smtClean="0"/>
              <a:t>12/18/2019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2CBF5-17B8-4387-88A6-ABF9F8C64D5A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1400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788C3-170F-4DCE-8A65-E4B60BCF2EB9}" type="datetime1">
              <a:rPr lang="en-US" smtClean="0"/>
              <a:t>12/18/2019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2CBF5-17B8-4387-88A6-ABF9F8C64D5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54001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43552-197D-46C1-839C-C4659D673BDE}" type="datetime1">
              <a:rPr lang="en-US" smtClean="0"/>
              <a:t>12/18/2019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2CBF5-17B8-4387-88A6-ABF9F8C64D5A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88330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288C7-4CE2-411E-9069-937F32E3C420}" type="datetime1">
              <a:rPr lang="en-US" smtClean="0"/>
              <a:t>12/18/2019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2CBF5-17B8-4387-88A6-ABF9F8C64D5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4379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9E64E-B755-48AC-B27B-19E5116664B8}" type="datetime1">
              <a:rPr lang="en-US" smtClean="0"/>
              <a:t>12/18/2019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2CBF5-17B8-4387-88A6-ABF9F8C64D5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08801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D6F05-630D-479C-B3D7-C4FB65A05327}" type="datetime1">
              <a:rPr lang="en-US" smtClean="0"/>
              <a:t>12/18/2019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2CBF5-17B8-4387-88A6-ABF9F8C64D5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1436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2875C-F5E6-477F-B277-FB453AA34110}" type="datetime1">
              <a:rPr lang="en-US" smtClean="0"/>
              <a:t>12/18/2019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2CBF5-17B8-4387-88A6-ABF9F8C64D5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39133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69E77-D8C0-4B9C-BBEB-2C10048AF8B6}" type="datetime1">
              <a:rPr lang="en-US" smtClean="0"/>
              <a:t>12/18/2019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2CBF5-17B8-4387-88A6-ABF9F8C64D5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94808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56928-4C2E-4912-88D1-35A7B6127D1B}" type="datetime1">
              <a:rPr lang="en-US" smtClean="0"/>
              <a:t>12/18/2019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2CBF5-17B8-4387-88A6-ABF9F8C64D5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5285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795EA-2F7F-4006-ACBA-B27239C3C3C4}" type="datetime1">
              <a:rPr lang="en-US" smtClean="0"/>
              <a:t>12/18/2019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2CBF5-17B8-4387-88A6-ABF9F8C64D5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63997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B3AB43-9EC1-42E9-93EB-E84C932CF754}" type="datetime1">
              <a:rPr lang="en-US" smtClean="0"/>
              <a:t>12/18/2019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52CBF5-17B8-4387-88A6-ABF9F8C64D5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372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6B3AB43-9EC1-42E9-93EB-E84C932CF754}" type="datetime1">
              <a:rPr lang="en-US" smtClean="0"/>
              <a:t>12/18/2019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3352CBF5-17B8-4387-88A6-ABF9F8C64D5A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94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hf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.xml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12" Type="http://schemas.microsoft.com/office/2007/relationships/diagramDrawing" Target="../diagrams/drawing5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8.xml"/><Relationship Id="rId6" Type="http://schemas.openxmlformats.org/officeDocument/2006/relationships/diagramColors" Target="../diagrams/colors4.xml"/><Relationship Id="rId11" Type="http://schemas.openxmlformats.org/officeDocument/2006/relationships/diagramColors" Target="../diagrams/colors5.xml"/><Relationship Id="rId5" Type="http://schemas.openxmlformats.org/officeDocument/2006/relationships/diagramQuickStyle" Target="../diagrams/quickStyle4.xml"/><Relationship Id="rId10" Type="http://schemas.openxmlformats.org/officeDocument/2006/relationships/diagramQuickStyle" Target="../diagrams/quickStyle5.xml"/><Relationship Id="rId4" Type="http://schemas.openxmlformats.org/officeDocument/2006/relationships/diagramLayout" Target="../diagrams/layout4.xml"/><Relationship Id="rId9" Type="http://schemas.openxmlformats.org/officeDocument/2006/relationships/diagramLayout" Target="../diagrams/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7.xml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12" Type="http://schemas.microsoft.com/office/2007/relationships/diagramDrawing" Target="../diagrams/drawing7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3.xml"/><Relationship Id="rId6" Type="http://schemas.openxmlformats.org/officeDocument/2006/relationships/diagramColors" Target="../diagrams/colors6.xml"/><Relationship Id="rId11" Type="http://schemas.openxmlformats.org/officeDocument/2006/relationships/diagramColors" Target="../diagrams/colors7.xml"/><Relationship Id="rId5" Type="http://schemas.openxmlformats.org/officeDocument/2006/relationships/diagramQuickStyle" Target="../diagrams/quickStyle6.xml"/><Relationship Id="rId10" Type="http://schemas.openxmlformats.org/officeDocument/2006/relationships/diagramQuickStyle" Target="../diagrams/quickStyle7.xml"/><Relationship Id="rId4" Type="http://schemas.openxmlformats.org/officeDocument/2006/relationships/diagramLayout" Target="../diagrams/layout6.xml"/><Relationship Id="rId9" Type="http://schemas.openxmlformats.org/officeDocument/2006/relationships/diagramLayout" Target="../diagrams/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9.xml"/><Relationship Id="rId4" Type="http://schemas.openxmlformats.org/officeDocument/2006/relationships/image" Target="../media/image21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5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5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5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5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microsoft.com/office/2007/relationships/hdphoto" Target="../media/hdphoto2.wdp"/></Relationships>
</file>

<file path=ppt/slides/_rels/slide5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2.jpe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5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4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2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openxmlformats.org/officeDocument/2006/relationships/image" Target="../media/image44.jpeg"/><Relationship Id="rId7" Type="http://schemas.openxmlformats.org/officeDocument/2006/relationships/image" Target="../media/image4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microsoft.com/office/2007/relationships/hdphoto" Target="../media/hdphoto6.wdp"/><Relationship Id="rId5" Type="http://schemas.openxmlformats.org/officeDocument/2006/relationships/image" Target="../media/image45.jpeg"/><Relationship Id="rId4" Type="http://schemas.microsoft.com/office/2007/relationships/hdphoto" Target="../media/hdphoto5.wdp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microsoft.com/office/2007/relationships/hdphoto" Target="../media/hdphoto8.wdp"/><Relationship Id="rId7" Type="http://schemas.microsoft.com/office/2007/relationships/hdphoto" Target="../media/hdphoto10.wdp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9.png"/><Relationship Id="rId5" Type="http://schemas.microsoft.com/office/2007/relationships/hdphoto" Target="../media/hdphoto9.wdp"/><Relationship Id="rId4" Type="http://schemas.openxmlformats.org/officeDocument/2006/relationships/image" Target="../media/image48.png"/><Relationship Id="rId9" Type="http://schemas.microsoft.com/office/2007/relationships/hdphoto" Target="../media/hdphoto11.wdp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3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3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5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6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he São Paulo Stock Exchange (Bovespa).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20" y="-161017"/>
            <a:ext cx="12191980" cy="70741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14652" y="4296074"/>
            <a:ext cx="4888196" cy="1292452"/>
          </a:xfrm>
          <a:solidFill>
            <a:srgbClr val="7030A0">
              <a:alpha val="85882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 rtl="1">
              <a:lnSpc>
                <a:spcPct val="150000"/>
              </a:lnSpc>
            </a:pPr>
            <a:r>
              <a:rPr lang="fa-IR" sz="3200" spc="0" dirty="0" smtClean="0">
                <a:solidFill>
                  <a:srgbClr val="FFFF00"/>
                </a:solidFill>
                <a:cs typeface="B Titr" panose="00000700000000000000" pitchFamily="2" charset="-78"/>
              </a:rPr>
              <a:t>ابزارها و قابلیت های سرمایه گذاری در بازار سرمایه </a:t>
            </a:r>
            <a:endParaRPr lang="en-US" sz="3200" b="1" spc="0" dirty="0">
              <a:solidFill>
                <a:srgbClr val="FFFF00"/>
              </a:solidFill>
              <a:cs typeface="B Titr" panose="00000700000000000000" pitchFamily="2" charset="-78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EA58A3BA-04F2-4CBE-A8E0-8C88D2291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2CBF5-17B8-4387-88A6-ABF9F8C64D5A}" type="slidenum">
              <a:rPr lang="en-US" smtClean="0"/>
              <a:t>1</a:t>
            </a:fld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xmlns="" id="{C82AAB52-1C60-49F5-B3C9-90573F6BE45D}"/>
              </a:ext>
            </a:extLst>
          </p:cNvPr>
          <p:cNvSpPr txBox="1">
            <a:spLocks/>
          </p:cNvSpPr>
          <p:nvPr/>
        </p:nvSpPr>
        <p:spPr>
          <a:xfrm>
            <a:off x="7918275" y="5323539"/>
            <a:ext cx="4330262" cy="6832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a-IR" sz="2000" b="1" dirty="0">
              <a:cs typeface="B Nazanin" panose="00000400000000000000" pitchFamily="2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39514" y="5578007"/>
            <a:ext cx="1075138" cy="369332"/>
          </a:xfrm>
          <a:prstGeom prst="rect">
            <a:avLst/>
          </a:prstGeom>
          <a:solidFill>
            <a:srgbClr val="FF0000">
              <a:alpha val="60000"/>
            </a:srgbClr>
          </a:solidFill>
        </p:spPr>
        <p:txBody>
          <a:bodyPr wrap="square" rtlCol="0">
            <a:spAutoFit/>
          </a:bodyPr>
          <a:lstStyle/>
          <a:p>
            <a:r>
              <a:rPr lang="fa-IR" b="1" dirty="0" smtClean="0">
                <a:solidFill>
                  <a:srgbClr val="FFFF00"/>
                </a:solidFill>
                <a:cs typeface="B Nazanin" panose="00000400000000000000" pitchFamily="2" charset="-78"/>
              </a:rPr>
              <a:t>یاسر فلاح</a:t>
            </a:r>
            <a:endParaRPr lang="en-US" b="1" dirty="0">
              <a:solidFill>
                <a:srgbClr val="FFFF00"/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72305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 flipH="1">
            <a:off x="7149747" y="369387"/>
            <a:ext cx="3557224" cy="461665"/>
          </a:xfrm>
          <a:prstGeom prst="homePlate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justLow">
              <a:defRPr sz="2400">
                <a:solidFill>
                  <a:srgbClr val="000099"/>
                </a:solidFill>
                <a:cs typeface="B Titr" panose="00000700000000000000" pitchFamily="2" charset="-78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algn="r"/>
            <a:r>
              <a:rPr lang="fa-IR" dirty="0" smtClean="0">
                <a:solidFill>
                  <a:srgbClr val="FFFF00"/>
                </a:solidFill>
              </a:rPr>
              <a:t>سرمایه گذاری غیر مستقیم</a:t>
            </a:r>
            <a:endParaRPr lang="en-US" dirty="0">
              <a:solidFill>
                <a:srgbClr val="FFFF00"/>
              </a:solidFill>
            </a:endParaRPr>
          </a:p>
        </p:txBody>
      </p:sp>
      <p:graphicFrame>
        <p:nvGraphicFramePr>
          <p:cNvPr id="6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04399099"/>
              </p:ext>
            </p:extLst>
          </p:nvPr>
        </p:nvGraphicFramePr>
        <p:xfrm>
          <a:off x="3311114" y="656303"/>
          <a:ext cx="6275336" cy="55956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4" name="Content Placeholder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68425748"/>
              </p:ext>
            </p:extLst>
          </p:nvPr>
        </p:nvGraphicFramePr>
        <p:xfrm>
          <a:off x="2190593" y="1393723"/>
          <a:ext cx="8723213" cy="50668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143516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 flipH="1">
            <a:off x="4955457" y="299329"/>
            <a:ext cx="6647011" cy="677108"/>
          </a:xfrm>
          <a:prstGeom prst="homePlate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justLow">
              <a:defRPr sz="2400">
                <a:solidFill>
                  <a:srgbClr val="000099"/>
                </a:solidFill>
                <a:cs typeface="B Titr" panose="00000700000000000000" pitchFamily="2" charset="-78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algn="ctr"/>
            <a:r>
              <a:rPr lang="fa-IR" sz="1900" dirty="0">
                <a:solidFill>
                  <a:srgbClr val="FFFF00"/>
                </a:solidFill>
              </a:rPr>
              <a:t>تفاوت سرمایه گذاری در صندوق سرمایه گذاری و </a:t>
            </a:r>
            <a:r>
              <a:rPr lang="fa-IR" sz="1900" dirty="0" smtClean="0">
                <a:solidFill>
                  <a:srgbClr val="FFFF00"/>
                </a:solidFill>
              </a:rPr>
              <a:t>سبدگردانی</a:t>
            </a:r>
            <a:r>
              <a:rPr lang="fa-IR" sz="1900" dirty="0">
                <a:solidFill>
                  <a:srgbClr val="FFFF00"/>
                </a:solidFill>
              </a:rPr>
              <a:t/>
            </a:r>
            <a:br>
              <a:rPr lang="fa-IR" sz="1900" dirty="0">
                <a:solidFill>
                  <a:srgbClr val="FFFF00"/>
                </a:solidFill>
              </a:rPr>
            </a:br>
            <a:endParaRPr lang="en-US" sz="1900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6981" y="1555958"/>
            <a:ext cx="11720456" cy="4154984"/>
          </a:xfrm>
          <a:prstGeom prst="rect">
            <a:avLst/>
          </a:prstGeom>
          <a:noFill/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 rtl="1">
              <a:lnSpc>
                <a:spcPct val="150000"/>
              </a:lnSpc>
            </a:pPr>
            <a:r>
              <a:rPr lang="fa-IR" sz="2200" dirty="0">
                <a:cs typeface="B Nazanin" panose="00000400000000000000" pitchFamily="2" charset="-78"/>
              </a:rPr>
              <a:t>مهم ترین تفاوت بین سبدگردانی و سرمایه گذاری در صندوق های سرمایه گذاری، در نوع مالکیت </a:t>
            </a:r>
            <a:r>
              <a:rPr lang="fa-IR" sz="2200" dirty="0" smtClean="0">
                <a:cs typeface="B Nazanin" panose="00000400000000000000" pitchFamily="2" charset="-78"/>
              </a:rPr>
              <a:t>است. سرمایه </a:t>
            </a:r>
            <a:r>
              <a:rPr lang="fa-IR" sz="2200" dirty="0">
                <a:cs typeface="B Nazanin" panose="00000400000000000000" pitchFamily="2" charset="-78"/>
              </a:rPr>
              <a:t>گذار در فرایند سبدگردانی مستقیما مالک دارایی های خود است و سهام و سایر دارایی ها توسط سبدگردان و به نام خود سرمایه گذار خریداری می </a:t>
            </a:r>
            <a:r>
              <a:rPr lang="fa-IR" sz="2200" dirty="0" smtClean="0">
                <a:cs typeface="B Nazanin" panose="00000400000000000000" pitchFamily="2" charset="-78"/>
              </a:rPr>
              <a:t>گردد. در </a:t>
            </a:r>
            <a:r>
              <a:rPr lang="fa-IR" sz="2200" dirty="0">
                <a:cs typeface="B Nazanin" panose="00000400000000000000" pitchFamily="2" charset="-78"/>
              </a:rPr>
              <a:t>صندوق سرمایه گذاری سرمایه گذار مالک واحدهای صندوق </a:t>
            </a:r>
            <a:r>
              <a:rPr lang="fa-IR" sz="2200" dirty="0" smtClean="0">
                <a:cs typeface="B Nazanin" panose="00000400000000000000" pitchFamily="2" charset="-78"/>
              </a:rPr>
              <a:t>است.</a:t>
            </a:r>
            <a:endParaRPr lang="fa-IR" sz="2200" dirty="0">
              <a:cs typeface="B Nazanin" panose="00000400000000000000" pitchFamily="2" charset="-78"/>
            </a:endParaRPr>
          </a:p>
          <a:p>
            <a:pPr algn="just" rtl="1">
              <a:lnSpc>
                <a:spcPct val="150000"/>
              </a:lnSpc>
            </a:pPr>
            <a:r>
              <a:rPr lang="fa-IR" sz="2200" dirty="0">
                <a:cs typeface="B Nazanin" panose="00000400000000000000" pitchFamily="2" charset="-78"/>
              </a:rPr>
              <a:t>کل سرمایه صندوق توسط مدیر صندوق مدیریت می شود و هر سرمایه گذار با توجه به میزان سرمایه ای که نسبت به کل سرمایه صندوق دارد، از منافع آن بهره مند می شود</a:t>
            </a:r>
            <a:r>
              <a:rPr lang="fa-IR" sz="2200" dirty="0" smtClean="0">
                <a:cs typeface="B Nazanin" panose="00000400000000000000" pitchFamily="2" charset="-78"/>
              </a:rPr>
              <a:t>.</a:t>
            </a:r>
          </a:p>
          <a:p>
            <a:pPr algn="just" rtl="1">
              <a:lnSpc>
                <a:spcPct val="150000"/>
              </a:lnSpc>
            </a:pPr>
            <a:r>
              <a:rPr lang="fa-IR" sz="2200" dirty="0" smtClean="0">
                <a:cs typeface="B Nazanin" panose="00000400000000000000" pitchFamily="2" charset="-78"/>
              </a:rPr>
              <a:t>مدیر صندوق تلاش می کند تا بر اساس ویژگی های صندوق معاملات بهینه انجام دهد، اما مدیر سبد بر اساس ویژگی های شخصی مالک سبد اقدام به خرید و فروش می کند. </a:t>
            </a:r>
            <a:endParaRPr lang="fa-IR" sz="2200" dirty="0">
              <a:cs typeface="B Nazanin" panose="00000400000000000000" pitchFamily="2" charset="-78"/>
            </a:endParaRPr>
          </a:p>
          <a:p>
            <a:pPr algn="just" rtl="1">
              <a:lnSpc>
                <a:spcPct val="150000"/>
              </a:lnSpc>
            </a:pPr>
            <a:endParaRPr lang="fa-IR" sz="2200" dirty="0">
              <a:cs typeface="B Nazanin" panose="00000400000000000000" pitchFamily="2" charset="-7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21575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 flipH="1">
            <a:off x="5402024" y="238677"/>
            <a:ext cx="6647011" cy="523220"/>
          </a:xfrm>
          <a:prstGeom prst="homePlate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justLow">
              <a:defRPr sz="2400">
                <a:solidFill>
                  <a:srgbClr val="000099"/>
                </a:solidFill>
                <a:cs typeface="B Titr" panose="00000700000000000000" pitchFamily="2" charset="-78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algn="ctr"/>
            <a:r>
              <a:rPr lang="fa-IR" sz="2800" dirty="0" smtClean="0">
                <a:solidFill>
                  <a:srgbClr val="FFFF00"/>
                </a:solidFill>
              </a:rPr>
              <a:t>انواع صندوق های سرمایه گذاری</a:t>
            </a:r>
            <a:endParaRPr lang="en-US" sz="2800" dirty="0">
              <a:solidFill>
                <a:srgbClr val="FFFF00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709207" y="1200390"/>
            <a:ext cx="8424917" cy="4960740"/>
            <a:chOff x="146587" y="-27953"/>
            <a:chExt cx="8698963" cy="6817493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6" name="_s1032"/>
            <p:cNvSpPr>
              <a:spLocks noChangeShapeType="1"/>
            </p:cNvSpPr>
            <p:nvPr/>
          </p:nvSpPr>
          <p:spPr bwMode="auto">
            <a:xfrm>
              <a:off x="5232645" y="4132262"/>
              <a:ext cx="50641" cy="1420019"/>
            </a:xfrm>
            <a:prstGeom prst="line">
              <a:avLst/>
            </a:prstGeom>
            <a:grpFill/>
            <a:ln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lIns="92075" tIns="46038" rIns="92075" bIns="46038" anchor="ctr"/>
            <a:lstStyle/>
            <a:p>
              <a:endParaRPr lang="en-US" b="1" dirty="0">
                <a:solidFill>
                  <a:srgbClr val="2D2DFF"/>
                </a:solidFill>
                <a:cs typeface="B Lotus" panose="00000400000000000000" pitchFamily="2" charset="-78"/>
              </a:endParaRPr>
            </a:p>
          </p:txBody>
        </p:sp>
        <p:sp>
          <p:nvSpPr>
            <p:cNvPr id="8" name="_s1032"/>
            <p:cNvSpPr>
              <a:spLocks noChangeShapeType="1"/>
            </p:cNvSpPr>
            <p:nvPr/>
          </p:nvSpPr>
          <p:spPr bwMode="auto">
            <a:xfrm>
              <a:off x="6229350" y="3906341"/>
              <a:ext cx="1568450" cy="1119324"/>
            </a:xfrm>
            <a:prstGeom prst="line">
              <a:avLst/>
            </a:prstGeom>
            <a:grpFill/>
            <a:ln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lIns="92075" tIns="46038" rIns="92075" bIns="46038" anchor="ctr"/>
            <a:lstStyle/>
            <a:p>
              <a:endParaRPr lang="en-US" b="1" dirty="0">
                <a:solidFill>
                  <a:srgbClr val="2D2DFF"/>
                </a:solidFill>
                <a:cs typeface="B Lotus" panose="00000400000000000000" pitchFamily="2" charset="-78"/>
              </a:endParaRPr>
            </a:p>
          </p:txBody>
        </p:sp>
        <p:sp>
          <p:nvSpPr>
            <p:cNvPr id="9" name="_s1032"/>
            <p:cNvSpPr>
              <a:spLocks noChangeShapeType="1"/>
            </p:cNvSpPr>
            <p:nvPr/>
          </p:nvSpPr>
          <p:spPr bwMode="auto">
            <a:xfrm>
              <a:off x="6229350" y="3540919"/>
              <a:ext cx="1443037" cy="326017"/>
            </a:xfrm>
            <a:prstGeom prst="line">
              <a:avLst/>
            </a:prstGeom>
            <a:grpFill/>
            <a:ln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lIns="92075" tIns="46038" rIns="92075" bIns="46038" anchor="ctr"/>
            <a:lstStyle/>
            <a:p>
              <a:endParaRPr lang="en-US" b="1" dirty="0">
                <a:solidFill>
                  <a:srgbClr val="2D2DFF"/>
                </a:solidFill>
                <a:latin typeface="+mn-lt"/>
                <a:cs typeface="B Lotus" panose="00000400000000000000" pitchFamily="2" charset="-78"/>
              </a:endParaRPr>
            </a:p>
          </p:txBody>
        </p:sp>
        <p:sp>
          <p:nvSpPr>
            <p:cNvPr id="10" name="_s1032"/>
            <p:cNvSpPr>
              <a:spLocks noChangeShapeType="1"/>
            </p:cNvSpPr>
            <p:nvPr/>
          </p:nvSpPr>
          <p:spPr bwMode="auto">
            <a:xfrm flipV="1">
              <a:off x="6072187" y="2686844"/>
              <a:ext cx="1725613" cy="600075"/>
            </a:xfrm>
            <a:prstGeom prst="line">
              <a:avLst/>
            </a:prstGeom>
            <a:grpFill/>
            <a:ln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lIns="92075" tIns="46038" rIns="92075" bIns="46038" anchor="ctr"/>
            <a:lstStyle/>
            <a:p>
              <a:endParaRPr lang="en-US" b="1" dirty="0">
                <a:solidFill>
                  <a:srgbClr val="2D2DFF"/>
                </a:solidFill>
                <a:latin typeface="+mn-lt"/>
                <a:cs typeface="B Lotus" panose="00000400000000000000" pitchFamily="2" charset="-78"/>
              </a:endParaRPr>
            </a:p>
          </p:txBody>
        </p:sp>
        <p:sp>
          <p:nvSpPr>
            <p:cNvPr id="11" name="_s1032"/>
            <p:cNvSpPr>
              <a:spLocks noChangeShapeType="1"/>
            </p:cNvSpPr>
            <p:nvPr/>
          </p:nvSpPr>
          <p:spPr bwMode="auto">
            <a:xfrm flipV="1">
              <a:off x="3275857" y="4132260"/>
              <a:ext cx="1512168" cy="1742283"/>
            </a:xfrm>
            <a:prstGeom prst="line">
              <a:avLst/>
            </a:prstGeom>
            <a:grpFill/>
            <a:ln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lIns="92075" tIns="46038" rIns="92075" bIns="46038" anchor="ctr"/>
            <a:lstStyle/>
            <a:p>
              <a:endParaRPr lang="en-US" b="1" dirty="0">
                <a:solidFill>
                  <a:srgbClr val="2D2DFF"/>
                </a:solidFill>
                <a:cs typeface="B Lotus" panose="00000400000000000000" pitchFamily="2" charset="-78"/>
              </a:endParaRPr>
            </a:p>
          </p:txBody>
        </p:sp>
        <p:sp>
          <p:nvSpPr>
            <p:cNvPr id="12" name="_s1032"/>
            <p:cNvSpPr>
              <a:spLocks noChangeShapeType="1"/>
            </p:cNvSpPr>
            <p:nvPr/>
          </p:nvSpPr>
          <p:spPr bwMode="auto">
            <a:xfrm flipH="1">
              <a:off x="1002404" y="3719155"/>
              <a:ext cx="8211" cy="1684397"/>
            </a:xfrm>
            <a:prstGeom prst="line">
              <a:avLst/>
            </a:prstGeom>
            <a:grpFill/>
            <a:ln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lIns="92075" tIns="46038" rIns="92075" bIns="46038" anchor="ctr"/>
            <a:lstStyle/>
            <a:p>
              <a:endParaRPr lang="en-US" b="1" dirty="0">
                <a:solidFill>
                  <a:srgbClr val="2D2DFF"/>
                </a:solidFill>
                <a:cs typeface="B Lotus" panose="00000400000000000000" pitchFamily="2" charset="-78"/>
              </a:endParaRPr>
            </a:p>
          </p:txBody>
        </p:sp>
        <p:sp>
          <p:nvSpPr>
            <p:cNvPr id="13" name="_s1032"/>
            <p:cNvSpPr>
              <a:spLocks noChangeShapeType="1"/>
            </p:cNvSpPr>
            <p:nvPr/>
          </p:nvSpPr>
          <p:spPr bwMode="auto">
            <a:xfrm flipV="1">
              <a:off x="5988049" y="1430354"/>
              <a:ext cx="1809751" cy="1645425"/>
            </a:xfrm>
            <a:prstGeom prst="line">
              <a:avLst/>
            </a:prstGeom>
            <a:grpFill/>
            <a:ln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lIns="92075" tIns="46038" rIns="92075" bIns="46038" anchor="ctr"/>
            <a:lstStyle/>
            <a:p>
              <a:endParaRPr lang="en-US" b="1" dirty="0">
                <a:solidFill>
                  <a:srgbClr val="2D2DFF"/>
                </a:solidFill>
                <a:latin typeface="+mn-lt"/>
                <a:cs typeface="B Lotus" panose="00000400000000000000" pitchFamily="2" charset="-78"/>
              </a:endParaRPr>
            </a:p>
          </p:txBody>
        </p:sp>
        <p:sp>
          <p:nvSpPr>
            <p:cNvPr id="14" name="_s1032"/>
            <p:cNvSpPr>
              <a:spLocks noChangeShapeType="1"/>
            </p:cNvSpPr>
            <p:nvPr/>
          </p:nvSpPr>
          <p:spPr bwMode="auto">
            <a:xfrm>
              <a:off x="5819585" y="4026694"/>
              <a:ext cx="1131283" cy="1777008"/>
            </a:xfrm>
            <a:prstGeom prst="line">
              <a:avLst/>
            </a:prstGeom>
            <a:grpFill/>
            <a:ln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lIns="92075" tIns="46038" rIns="92075" bIns="46038" anchor="ctr"/>
            <a:lstStyle/>
            <a:p>
              <a:endParaRPr lang="en-US" b="1" dirty="0">
                <a:solidFill>
                  <a:srgbClr val="2D2DFF"/>
                </a:solidFill>
                <a:cs typeface="B Lotus" panose="00000400000000000000" pitchFamily="2" charset="-78"/>
              </a:endParaRPr>
            </a:p>
          </p:txBody>
        </p:sp>
        <p:sp>
          <p:nvSpPr>
            <p:cNvPr id="15" name="_s1032"/>
            <p:cNvSpPr>
              <a:spLocks noChangeShapeType="1"/>
            </p:cNvSpPr>
            <p:nvPr/>
          </p:nvSpPr>
          <p:spPr bwMode="auto">
            <a:xfrm flipV="1">
              <a:off x="5679024" y="957884"/>
              <a:ext cx="948171" cy="1895697"/>
            </a:xfrm>
            <a:prstGeom prst="line">
              <a:avLst/>
            </a:prstGeom>
            <a:grpFill/>
            <a:ln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lIns="92075" tIns="46038" rIns="92075" bIns="46038" anchor="ctr"/>
            <a:lstStyle/>
            <a:p>
              <a:endParaRPr lang="en-US" b="1" dirty="0">
                <a:solidFill>
                  <a:srgbClr val="2D2DFF"/>
                </a:solidFill>
                <a:latin typeface="+mn-lt"/>
                <a:cs typeface="B Lotus" panose="00000400000000000000" pitchFamily="2" charset="-78"/>
              </a:endParaRPr>
            </a:p>
          </p:txBody>
        </p:sp>
        <p:sp>
          <p:nvSpPr>
            <p:cNvPr id="16" name="_s1030"/>
            <p:cNvSpPr>
              <a:spLocks noChangeShapeType="1"/>
            </p:cNvSpPr>
            <p:nvPr/>
          </p:nvSpPr>
          <p:spPr bwMode="auto">
            <a:xfrm>
              <a:off x="4578523" y="1430358"/>
              <a:ext cx="654122" cy="1423223"/>
            </a:xfrm>
            <a:prstGeom prst="line">
              <a:avLst/>
            </a:prstGeom>
            <a:grpFill/>
            <a:ln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lIns="92075" tIns="46038" rIns="92075" bIns="46038" anchor="ctr"/>
            <a:lstStyle/>
            <a:p>
              <a:endParaRPr lang="en-US" b="1" dirty="0">
                <a:solidFill>
                  <a:srgbClr val="2D2DFF"/>
                </a:solidFill>
                <a:cs typeface="B Lotus" panose="00000400000000000000" pitchFamily="2" charset="-78"/>
              </a:endParaRPr>
            </a:p>
          </p:txBody>
        </p:sp>
        <p:sp>
          <p:nvSpPr>
            <p:cNvPr id="17" name="_s1029"/>
            <p:cNvSpPr>
              <a:spLocks noChangeArrowheads="1"/>
            </p:cNvSpPr>
            <p:nvPr/>
          </p:nvSpPr>
          <p:spPr bwMode="auto">
            <a:xfrm>
              <a:off x="4522787" y="2686844"/>
              <a:ext cx="1706563" cy="1708150"/>
            </a:xfrm>
            <a:prstGeom prst="ellipse">
              <a:avLst/>
            </a:prstGeom>
            <a:grpFill/>
            <a:ln/>
            <a:extLst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lIns="130922" tIns="65461" rIns="130922" bIns="65461" anchor="ctr"/>
            <a:lstStyle>
              <a:lvl1pPr marL="342900" indent="-342900">
                <a:defRPr sz="3200">
                  <a:solidFill>
                    <a:srgbClr val="FFFFFF"/>
                  </a:solidFill>
                  <a:latin typeface="Times New Roman" pitchFamily="18" charset="0"/>
                </a:defRPr>
              </a:lvl1pPr>
              <a:lvl2pPr marL="742950" indent="-285750">
                <a:defRPr sz="3200">
                  <a:solidFill>
                    <a:srgbClr val="FFFFFF"/>
                  </a:solidFill>
                  <a:latin typeface="Times New Roman" pitchFamily="18" charset="0"/>
                </a:defRPr>
              </a:lvl2pPr>
              <a:lvl3pPr marL="1143000" indent="-228600">
                <a:defRPr sz="3200">
                  <a:solidFill>
                    <a:srgbClr val="FFFFFF"/>
                  </a:solidFill>
                  <a:latin typeface="Times New Roman" pitchFamily="18" charset="0"/>
                </a:defRPr>
              </a:lvl3pPr>
              <a:lvl4pPr marL="1600200" indent="-228600">
                <a:defRPr sz="3200">
                  <a:solidFill>
                    <a:srgbClr val="FFFFFF"/>
                  </a:solidFill>
                  <a:latin typeface="Times New Roman" pitchFamily="18" charset="0"/>
                </a:defRPr>
              </a:lvl4pPr>
              <a:lvl5pPr marL="2057400" indent="-228600">
                <a:defRPr sz="3200">
                  <a:solidFill>
                    <a:srgbClr val="FFFFFF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FFFFF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FFFFF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FFFFF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FFFFF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20000"/>
                </a:spcBef>
                <a:buClr>
                  <a:srgbClr val="D7D581"/>
                </a:buClr>
              </a:pPr>
              <a:r>
                <a:rPr lang="fa-IR" altLang="en-US" sz="1800" b="1" dirty="0">
                  <a:solidFill>
                    <a:srgbClr val="C00000"/>
                  </a:solidFill>
                  <a:latin typeface="Arial" pitchFamily="34" charset="0"/>
                  <a:cs typeface="B Titr" panose="00000700000000000000" pitchFamily="2" charset="-78"/>
                </a:rPr>
                <a:t>در داراییهای</a:t>
              </a:r>
            </a:p>
            <a:p>
              <a:pPr algn="ctr">
                <a:spcBef>
                  <a:spcPct val="20000"/>
                </a:spcBef>
                <a:buClr>
                  <a:srgbClr val="D7D581"/>
                </a:buClr>
              </a:pPr>
              <a:r>
                <a:rPr lang="fa-IR" altLang="en-US" sz="1800" b="1" dirty="0">
                  <a:solidFill>
                    <a:srgbClr val="C00000"/>
                  </a:solidFill>
                  <a:latin typeface="Arial" pitchFamily="34" charset="0"/>
                  <a:cs typeface="B Titr" panose="00000700000000000000" pitchFamily="2" charset="-78"/>
                </a:rPr>
                <a:t> مالی</a:t>
              </a:r>
              <a:endParaRPr lang="en-US" altLang="en-US" sz="1800" b="1" dirty="0">
                <a:solidFill>
                  <a:srgbClr val="C00000"/>
                </a:solidFill>
                <a:latin typeface="Arial" pitchFamily="34" charset="0"/>
                <a:cs typeface="B Titr" panose="00000700000000000000" pitchFamily="2" charset="-78"/>
              </a:endParaRPr>
            </a:p>
          </p:txBody>
        </p:sp>
        <p:sp>
          <p:nvSpPr>
            <p:cNvPr id="18" name="_s1032"/>
            <p:cNvSpPr>
              <a:spLocks noChangeShapeType="1"/>
            </p:cNvSpPr>
            <p:nvPr/>
          </p:nvSpPr>
          <p:spPr bwMode="auto">
            <a:xfrm flipV="1">
              <a:off x="2109301" y="1174259"/>
              <a:ext cx="1409526" cy="1509779"/>
            </a:xfrm>
            <a:prstGeom prst="line">
              <a:avLst/>
            </a:prstGeom>
            <a:grpFill/>
            <a:ln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lIns="92075" tIns="46038" rIns="92075" bIns="46038" anchor="ctr"/>
            <a:lstStyle/>
            <a:p>
              <a:endParaRPr lang="en-US" b="1" dirty="0">
                <a:solidFill>
                  <a:srgbClr val="2D2DFF"/>
                </a:solidFill>
                <a:cs typeface="B Lotus" panose="00000400000000000000" pitchFamily="2" charset="-78"/>
              </a:endParaRPr>
            </a:p>
          </p:txBody>
        </p:sp>
        <p:sp>
          <p:nvSpPr>
            <p:cNvPr id="19" name="_s1033"/>
            <p:cNvSpPr>
              <a:spLocks noChangeArrowheads="1"/>
            </p:cNvSpPr>
            <p:nvPr/>
          </p:nvSpPr>
          <p:spPr bwMode="auto">
            <a:xfrm>
              <a:off x="395536" y="51436"/>
              <a:ext cx="1441039" cy="936340"/>
            </a:xfrm>
            <a:prstGeom prst="ellipse">
              <a:avLst/>
            </a:prstGeom>
            <a:grpFill/>
            <a:ln/>
            <a:extLst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lIns="130922" tIns="65461" rIns="130922" bIns="65461" anchor="ctr"/>
            <a:lstStyle>
              <a:lvl1pPr marL="342900" indent="-342900">
                <a:defRPr sz="3200">
                  <a:solidFill>
                    <a:srgbClr val="FFFFFF"/>
                  </a:solidFill>
                  <a:latin typeface="Times New Roman" pitchFamily="18" charset="0"/>
                </a:defRPr>
              </a:lvl1pPr>
              <a:lvl2pPr marL="742950" indent="-285750">
                <a:defRPr sz="3200">
                  <a:solidFill>
                    <a:srgbClr val="FFFFFF"/>
                  </a:solidFill>
                  <a:latin typeface="Times New Roman" pitchFamily="18" charset="0"/>
                </a:defRPr>
              </a:lvl2pPr>
              <a:lvl3pPr marL="1143000" indent="-228600">
                <a:defRPr sz="3200">
                  <a:solidFill>
                    <a:srgbClr val="FFFFFF"/>
                  </a:solidFill>
                  <a:latin typeface="Times New Roman" pitchFamily="18" charset="0"/>
                </a:defRPr>
              </a:lvl3pPr>
              <a:lvl4pPr marL="1600200" indent="-228600">
                <a:defRPr sz="3200">
                  <a:solidFill>
                    <a:srgbClr val="FFFFFF"/>
                  </a:solidFill>
                  <a:latin typeface="Times New Roman" pitchFamily="18" charset="0"/>
                </a:defRPr>
              </a:lvl4pPr>
              <a:lvl5pPr marL="2057400" indent="-228600">
                <a:defRPr sz="3200">
                  <a:solidFill>
                    <a:srgbClr val="FFFFFF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FFFFF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FFFFF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FFFFF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FFFFF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20000"/>
                </a:spcBef>
                <a:buClr>
                  <a:srgbClr val="D7D581"/>
                </a:buClr>
              </a:pPr>
              <a:r>
                <a:rPr lang="fa-IR" altLang="en-US" sz="1600" b="1" dirty="0" smtClean="0">
                  <a:solidFill>
                    <a:srgbClr val="2D2DFF"/>
                  </a:solidFill>
                  <a:latin typeface="Arial" pitchFamily="34" charset="0"/>
                  <a:cs typeface="B Lotus" panose="00000400000000000000" pitchFamily="2" charset="-78"/>
                </a:rPr>
                <a:t>املاک و مستغلات</a:t>
              </a:r>
              <a:endParaRPr lang="fa-IR" altLang="en-US" sz="1600" b="1" dirty="0">
                <a:solidFill>
                  <a:srgbClr val="2D2DFF"/>
                </a:solidFill>
                <a:latin typeface="Arial" pitchFamily="34" charset="0"/>
                <a:cs typeface="B Lotus" panose="00000400000000000000" pitchFamily="2" charset="-78"/>
              </a:endParaRPr>
            </a:p>
          </p:txBody>
        </p:sp>
        <p:sp>
          <p:nvSpPr>
            <p:cNvPr id="20" name="_s1034"/>
            <p:cNvSpPr>
              <a:spLocks noChangeArrowheads="1"/>
            </p:cNvSpPr>
            <p:nvPr/>
          </p:nvSpPr>
          <p:spPr bwMode="auto">
            <a:xfrm>
              <a:off x="3275857" y="-1"/>
              <a:ext cx="1708150" cy="1499861"/>
            </a:xfrm>
            <a:prstGeom prst="ellipse">
              <a:avLst/>
            </a:prstGeom>
            <a:grpFill/>
            <a:ln/>
            <a:extLst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lIns="130922" tIns="65461" rIns="130922" bIns="65461" anchor="ctr"/>
            <a:lstStyle>
              <a:lvl1pPr marL="342900" indent="-342900">
                <a:defRPr sz="3200">
                  <a:solidFill>
                    <a:srgbClr val="FFFFFF"/>
                  </a:solidFill>
                  <a:latin typeface="Times New Roman" pitchFamily="18" charset="0"/>
                </a:defRPr>
              </a:lvl1pPr>
              <a:lvl2pPr marL="742950" indent="-285750">
                <a:defRPr sz="3200">
                  <a:solidFill>
                    <a:srgbClr val="FFFFFF"/>
                  </a:solidFill>
                  <a:latin typeface="Times New Roman" pitchFamily="18" charset="0"/>
                </a:defRPr>
              </a:lvl2pPr>
              <a:lvl3pPr marL="1143000" indent="-228600">
                <a:defRPr sz="3200">
                  <a:solidFill>
                    <a:srgbClr val="FFFFFF"/>
                  </a:solidFill>
                  <a:latin typeface="Times New Roman" pitchFamily="18" charset="0"/>
                </a:defRPr>
              </a:lvl3pPr>
              <a:lvl4pPr marL="1600200" indent="-228600">
                <a:defRPr sz="3200">
                  <a:solidFill>
                    <a:srgbClr val="FFFFFF"/>
                  </a:solidFill>
                  <a:latin typeface="Times New Roman" pitchFamily="18" charset="0"/>
                </a:defRPr>
              </a:lvl4pPr>
              <a:lvl5pPr marL="2057400" indent="-228600">
                <a:defRPr sz="3200">
                  <a:solidFill>
                    <a:srgbClr val="FFFFFF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FFFFF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FFFFF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FFFFF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FFFFF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20000"/>
                </a:spcBef>
                <a:buClr>
                  <a:srgbClr val="D7D581"/>
                </a:buClr>
              </a:pPr>
              <a:r>
                <a:rPr lang="fa-IR" altLang="en-US" sz="1800" b="1" dirty="0">
                  <a:solidFill>
                    <a:srgbClr val="2D2DFF"/>
                  </a:solidFill>
                  <a:latin typeface="Arial" pitchFamily="34" charset="0"/>
                  <a:cs typeface="B Lotus" panose="00000400000000000000" pitchFamily="2" charset="-78"/>
                </a:rPr>
                <a:t>انواع صندوقهای</a:t>
              </a:r>
            </a:p>
            <a:p>
              <a:pPr algn="ctr">
                <a:spcBef>
                  <a:spcPct val="20000"/>
                </a:spcBef>
                <a:buClr>
                  <a:srgbClr val="D7D581"/>
                </a:buClr>
              </a:pPr>
              <a:r>
                <a:rPr lang="fa-IR" altLang="en-US" sz="1800" b="1" dirty="0">
                  <a:solidFill>
                    <a:srgbClr val="2D2DFF"/>
                  </a:solidFill>
                  <a:latin typeface="Arial" pitchFamily="34" charset="0"/>
                  <a:cs typeface="B Lotus" panose="00000400000000000000" pitchFamily="2" charset="-78"/>
                </a:rPr>
                <a:t>سرمایه گذاری</a:t>
              </a:r>
              <a:endParaRPr lang="en-US" altLang="en-US" sz="1800" b="1" dirty="0">
                <a:solidFill>
                  <a:srgbClr val="2D2DFF"/>
                </a:solidFill>
                <a:latin typeface="Arial" pitchFamily="34" charset="0"/>
                <a:cs typeface="B Lotus" panose="00000400000000000000" pitchFamily="2" charset="-78"/>
              </a:endParaRPr>
            </a:p>
          </p:txBody>
        </p:sp>
        <p:sp>
          <p:nvSpPr>
            <p:cNvPr id="21" name="_s1029"/>
            <p:cNvSpPr>
              <a:spLocks noChangeArrowheads="1"/>
            </p:cNvSpPr>
            <p:nvPr/>
          </p:nvSpPr>
          <p:spPr bwMode="auto">
            <a:xfrm>
              <a:off x="7360633" y="4677453"/>
              <a:ext cx="1411655" cy="1126249"/>
            </a:xfrm>
            <a:prstGeom prst="ellipse">
              <a:avLst/>
            </a:prstGeom>
            <a:grpFill/>
            <a:ln/>
            <a:extLst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lIns="130922" tIns="65461" rIns="130922" bIns="65461" anchor="ctr"/>
            <a:lstStyle>
              <a:lvl1pPr marL="342900" indent="-342900">
                <a:defRPr sz="3200">
                  <a:solidFill>
                    <a:srgbClr val="FFFFFF"/>
                  </a:solidFill>
                  <a:latin typeface="Times New Roman" pitchFamily="18" charset="0"/>
                </a:defRPr>
              </a:lvl1pPr>
              <a:lvl2pPr marL="742950" indent="-285750">
                <a:defRPr sz="3200">
                  <a:solidFill>
                    <a:srgbClr val="FFFFFF"/>
                  </a:solidFill>
                  <a:latin typeface="Times New Roman" pitchFamily="18" charset="0"/>
                </a:defRPr>
              </a:lvl2pPr>
              <a:lvl3pPr marL="1143000" indent="-228600">
                <a:defRPr sz="3200">
                  <a:solidFill>
                    <a:srgbClr val="FFFFFF"/>
                  </a:solidFill>
                  <a:latin typeface="Times New Roman" pitchFamily="18" charset="0"/>
                </a:defRPr>
              </a:lvl3pPr>
              <a:lvl4pPr marL="1600200" indent="-228600">
                <a:defRPr sz="3200">
                  <a:solidFill>
                    <a:srgbClr val="FFFFFF"/>
                  </a:solidFill>
                  <a:latin typeface="Times New Roman" pitchFamily="18" charset="0"/>
                </a:defRPr>
              </a:lvl4pPr>
              <a:lvl5pPr marL="2057400" indent="-228600">
                <a:defRPr sz="3200">
                  <a:solidFill>
                    <a:srgbClr val="FFFFFF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FFFFF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FFFFF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FFFFF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FFFFF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20000"/>
                </a:spcBef>
                <a:buClr>
                  <a:srgbClr val="D7D581"/>
                </a:buClr>
              </a:pPr>
              <a:r>
                <a:rPr lang="fa-IR" altLang="en-US" sz="1800" b="1" dirty="0" smtClean="0">
                  <a:solidFill>
                    <a:srgbClr val="2D2DFF"/>
                  </a:solidFill>
                  <a:latin typeface="Arial" pitchFamily="34" charset="0"/>
                  <a:cs typeface="B Lotus" panose="00000400000000000000" pitchFamily="2" charset="-78"/>
                </a:rPr>
                <a:t>پروژه</a:t>
              </a:r>
              <a:endParaRPr lang="en-US" altLang="en-US" sz="1800" b="1" dirty="0">
                <a:solidFill>
                  <a:srgbClr val="2D2DFF"/>
                </a:solidFill>
                <a:latin typeface="Arial" pitchFamily="34" charset="0"/>
                <a:cs typeface="B Lotus" panose="00000400000000000000" pitchFamily="2" charset="-78"/>
              </a:endParaRPr>
            </a:p>
          </p:txBody>
        </p:sp>
        <p:sp>
          <p:nvSpPr>
            <p:cNvPr id="22" name="_s1029"/>
            <p:cNvSpPr>
              <a:spLocks noChangeArrowheads="1"/>
            </p:cNvSpPr>
            <p:nvPr/>
          </p:nvSpPr>
          <p:spPr bwMode="auto">
            <a:xfrm>
              <a:off x="2965141" y="5008116"/>
              <a:ext cx="1066800" cy="985837"/>
            </a:xfrm>
            <a:prstGeom prst="ellipse">
              <a:avLst/>
            </a:prstGeom>
            <a:grpFill/>
            <a:ln/>
            <a:extLst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lIns="130922" tIns="65461" rIns="130922" bIns="65461" anchor="ctr"/>
            <a:lstStyle>
              <a:lvl1pPr marL="342900" indent="-342900">
                <a:defRPr sz="3200">
                  <a:solidFill>
                    <a:srgbClr val="FFFFFF"/>
                  </a:solidFill>
                  <a:latin typeface="Times New Roman" pitchFamily="18" charset="0"/>
                </a:defRPr>
              </a:lvl1pPr>
              <a:lvl2pPr marL="742950" indent="-285750">
                <a:defRPr sz="3200">
                  <a:solidFill>
                    <a:srgbClr val="FFFFFF"/>
                  </a:solidFill>
                  <a:latin typeface="Times New Roman" pitchFamily="18" charset="0"/>
                </a:defRPr>
              </a:lvl2pPr>
              <a:lvl3pPr marL="1143000" indent="-228600">
                <a:defRPr sz="3200">
                  <a:solidFill>
                    <a:srgbClr val="FFFFFF"/>
                  </a:solidFill>
                  <a:latin typeface="Times New Roman" pitchFamily="18" charset="0"/>
                </a:defRPr>
              </a:lvl3pPr>
              <a:lvl4pPr marL="1600200" indent="-228600">
                <a:defRPr sz="3200">
                  <a:solidFill>
                    <a:srgbClr val="FFFFFF"/>
                  </a:solidFill>
                  <a:latin typeface="Times New Roman" pitchFamily="18" charset="0"/>
                </a:defRPr>
              </a:lvl4pPr>
              <a:lvl5pPr marL="2057400" indent="-228600">
                <a:defRPr sz="3200">
                  <a:solidFill>
                    <a:srgbClr val="FFFFFF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FFFFF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FFFFF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FFFFF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FFFFF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20000"/>
                </a:spcBef>
                <a:buClr>
                  <a:srgbClr val="D7D581"/>
                </a:buClr>
              </a:pPr>
              <a:r>
                <a:rPr lang="fa-IR" altLang="en-US" sz="1800" b="1" dirty="0" smtClean="0">
                  <a:solidFill>
                    <a:srgbClr val="2D2DFF"/>
                  </a:solidFill>
                  <a:latin typeface="Arial" pitchFamily="34" charset="0"/>
                  <a:cs typeface="B Lotus" panose="00000400000000000000" pitchFamily="2" charset="-78"/>
                </a:rPr>
                <a:t>جسورانه</a:t>
              </a:r>
              <a:endParaRPr lang="en-US" altLang="en-US" sz="1800" b="1" dirty="0">
                <a:solidFill>
                  <a:srgbClr val="2D2DFF"/>
                </a:solidFill>
                <a:latin typeface="Arial" pitchFamily="34" charset="0"/>
                <a:cs typeface="B Lotus" panose="00000400000000000000" pitchFamily="2" charset="-78"/>
              </a:endParaRPr>
            </a:p>
          </p:txBody>
        </p:sp>
        <p:sp>
          <p:nvSpPr>
            <p:cNvPr id="23" name="_s1029"/>
            <p:cNvSpPr>
              <a:spLocks noChangeArrowheads="1"/>
            </p:cNvSpPr>
            <p:nvPr/>
          </p:nvSpPr>
          <p:spPr bwMode="auto">
            <a:xfrm>
              <a:off x="6149026" y="-27953"/>
              <a:ext cx="1066800" cy="985837"/>
            </a:xfrm>
            <a:prstGeom prst="ellipse">
              <a:avLst/>
            </a:prstGeom>
            <a:grpFill/>
            <a:ln/>
            <a:extLst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lIns="130922" tIns="65461" rIns="130922" bIns="65461" anchor="ctr"/>
            <a:lstStyle>
              <a:lvl1pPr marL="342900" indent="-342900">
                <a:defRPr sz="3200">
                  <a:solidFill>
                    <a:srgbClr val="FFFFFF"/>
                  </a:solidFill>
                  <a:latin typeface="Times New Roman" pitchFamily="18" charset="0"/>
                </a:defRPr>
              </a:lvl1pPr>
              <a:lvl2pPr marL="742950" indent="-285750">
                <a:defRPr sz="3200">
                  <a:solidFill>
                    <a:srgbClr val="FFFFFF"/>
                  </a:solidFill>
                  <a:latin typeface="Times New Roman" pitchFamily="18" charset="0"/>
                </a:defRPr>
              </a:lvl2pPr>
              <a:lvl3pPr marL="1143000" indent="-228600">
                <a:defRPr sz="3200">
                  <a:solidFill>
                    <a:srgbClr val="FFFFFF"/>
                  </a:solidFill>
                  <a:latin typeface="Times New Roman" pitchFamily="18" charset="0"/>
                </a:defRPr>
              </a:lvl3pPr>
              <a:lvl4pPr marL="1600200" indent="-228600">
                <a:defRPr sz="3200">
                  <a:solidFill>
                    <a:srgbClr val="FFFFFF"/>
                  </a:solidFill>
                  <a:latin typeface="Times New Roman" pitchFamily="18" charset="0"/>
                </a:defRPr>
              </a:lvl4pPr>
              <a:lvl5pPr marL="2057400" indent="-228600">
                <a:defRPr sz="3200">
                  <a:solidFill>
                    <a:srgbClr val="FFFFFF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FFFFF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FFFFF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FFFFF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FFFFF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20000"/>
                </a:spcBef>
                <a:buClr>
                  <a:srgbClr val="D7D581"/>
                </a:buClr>
              </a:pPr>
              <a:r>
                <a:rPr lang="fa-IR" altLang="en-US" sz="1400" b="1" dirty="0" smtClean="0">
                  <a:solidFill>
                    <a:srgbClr val="2D2DFF"/>
                  </a:solidFill>
                  <a:latin typeface="Arial" pitchFamily="34" charset="0"/>
                  <a:cs typeface="B Lotus" panose="00000400000000000000" pitchFamily="2" charset="-78"/>
                </a:rPr>
                <a:t>در اوراق بهادار</a:t>
              </a:r>
            </a:p>
            <a:p>
              <a:pPr algn="ctr">
                <a:spcBef>
                  <a:spcPct val="20000"/>
                </a:spcBef>
                <a:buClr>
                  <a:srgbClr val="D7D581"/>
                </a:buClr>
              </a:pPr>
              <a:r>
                <a:rPr lang="fa-IR" altLang="en-US" sz="1400" b="1" dirty="0" smtClean="0">
                  <a:solidFill>
                    <a:srgbClr val="2D2DFF"/>
                  </a:solidFill>
                  <a:latin typeface="Arial" pitchFamily="34" charset="0"/>
                  <a:cs typeface="B Lotus" panose="00000400000000000000" pitchFamily="2" charset="-78"/>
                </a:rPr>
                <a:t> با درآمد ثابت</a:t>
              </a:r>
              <a:endParaRPr lang="en-US" altLang="en-US" sz="1400" b="1" dirty="0">
                <a:solidFill>
                  <a:srgbClr val="2D2DFF"/>
                </a:solidFill>
                <a:latin typeface="Arial" pitchFamily="34" charset="0"/>
                <a:cs typeface="B Lotus" panose="00000400000000000000" pitchFamily="2" charset="-78"/>
              </a:endParaRPr>
            </a:p>
          </p:txBody>
        </p:sp>
        <p:sp>
          <p:nvSpPr>
            <p:cNvPr id="24" name="_s1029"/>
            <p:cNvSpPr>
              <a:spLocks noChangeArrowheads="1"/>
            </p:cNvSpPr>
            <p:nvPr/>
          </p:nvSpPr>
          <p:spPr bwMode="auto">
            <a:xfrm>
              <a:off x="372925" y="5430480"/>
              <a:ext cx="1181472" cy="1268250"/>
            </a:xfrm>
            <a:prstGeom prst="ellipse">
              <a:avLst/>
            </a:prstGeom>
            <a:grpFill/>
            <a:ln/>
            <a:extLst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lIns="130922" tIns="65461" rIns="130922" bIns="65461" anchor="ctr"/>
            <a:lstStyle>
              <a:lvl1pPr marL="342900" indent="-342900">
                <a:defRPr sz="3200">
                  <a:solidFill>
                    <a:srgbClr val="FFFFFF"/>
                  </a:solidFill>
                  <a:latin typeface="Times New Roman" pitchFamily="18" charset="0"/>
                </a:defRPr>
              </a:lvl1pPr>
              <a:lvl2pPr marL="742950" indent="-285750">
                <a:defRPr sz="3200">
                  <a:solidFill>
                    <a:srgbClr val="FFFFFF"/>
                  </a:solidFill>
                  <a:latin typeface="Times New Roman" pitchFamily="18" charset="0"/>
                </a:defRPr>
              </a:lvl2pPr>
              <a:lvl3pPr marL="1143000" indent="-228600">
                <a:defRPr sz="3200">
                  <a:solidFill>
                    <a:srgbClr val="FFFFFF"/>
                  </a:solidFill>
                  <a:latin typeface="Times New Roman" pitchFamily="18" charset="0"/>
                </a:defRPr>
              </a:lvl3pPr>
              <a:lvl4pPr marL="1600200" indent="-228600">
                <a:defRPr sz="3200">
                  <a:solidFill>
                    <a:srgbClr val="FFFFFF"/>
                  </a:solidFill>
                  <a:latin typeface="Times New Roman" pitchFamily="18" charset="0"/>
                </a:defRPr>
              </a:lvl4pPr>
              <a:lvl5pPr marL="2057400" indent="-228600">
                <a:defRPr sz="3200">
                  <a:solidFill>
                    <a:srgbClr val="FFFFFF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FFFFF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FFFFF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FFFFF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FFFFF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20000"/>
                </a:spcBef>
                <a:buClr>
                  <a:srgbClr val="D7D581"/>
                </a:buClr>
              </a:pPr>
              <a:r>
                <a:rPr lang="fa-IR" altLang="en-US" sz="1800" b="1" dirty="0" smtClean="0">
                  <a:solidFill>
                    <a:srgbClr val="2D2DFF"/>
                  </a:solidFill>
                  <a:latin typeface="Arial" pitchFamily="34" charset="0"/>
                  <a:cs typeface="B Lotus" panose="00000400000000000000" pitchFamily="2" charset="-78"/>
                </a:rPr>
                <a:t>زمین و ساختمان</a:t>
              </a:r>
              <a:endParaRPr lang="fa-IR" altLang="en-US" sz="1800" b="1" dirty="0">
                <a:solidFill>
                  <a:srgbClr val="2D2DFF"/>
                </a:solidFill>
                <a:latin typeface="Arial" pitchFamily="34" charset="0"/>
                <a:cs typeface="B Lotus" panose="00000400000000000000" pitchFamily="2" charset="-78"/>
              </a:endParaRPr>
            </a:p>
          </p:txBody>
        </p:sp>
        <p:sp>
          <p:nvSpPr>
            <p:cNvPr id="25" name="_s1029"/>
            <p:cNvSpPr>
              <a:spLocks noChangeArrowheads="1"/>
            </p:cNvSpPr>
            <p:nvPr/>
          </p:nvSpPr>
          <p:spPr bwMode="auto">
            <a:xfrm>
              <a:off x="7778750" y="1991841"/>
              <a:ext cx="1066800" cy="987425"/>
            </a:xfrm>
            <a:prstGeom prst="ellipse">
              <a:avLst/>
            </a:prstGeom>
            <a:grpFill/>
            <a:ln/>
            <a:extLst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lIns="130922" tIns="65461" rIns="130922" bIns="65461" anchor="ctr"/>
            <a:lstStyle>
              <a:lvl1pPr marL="342900" indent="-342900">
                <a:defRPr sz="3200">
                  <a:solidFill>
                    <a:srgbClr val="FFFFFF"/>
                  </a:solidFill>
                  <a:latin typeface="Times New Roman" pitchFamily="18" charset="0"/>
                </a:defRPr>
              </a:lvl1pPr>
              <a:lvl2pPr marL="742950" indent="-285750">
                <a:defRPr sz="3200">
                  <a:solidFill>
                    <a:srgbClr val="FFFFFF"/>
                  </a:solidFill>
                  <a:latin typeface="Times New Roman" pitchFamily="18" charset="0"/>
                </a:defRPr>
              </a:lvl2pPr>
              <a:lvl3pPr marL="1143000" indent="-228600">
                <a:defRPr sz="3200">
                  <a:solidFill>
                    <a:srgbClr val="FFFFFF"/>
                  </a:solidFill>
                  <a:latin typeface="Times New Roman" pitchFamily="18" charset="0"/>
                </a:defRPr>
              </a:lvl3pPr>
              <a:lvl4pPr marL="1600200" indent="-228600">
                <a:defRPr sz="3200">
                  <a:solidFill>
                    <a:srgbClr val="FFFFFF"/>
                  </a:solidFill>
                  <a:latin typeface="Times New Roman" pitchFamily="18" charset="0"/>
                </a:defRPr>
              </a:lvl4pPr>
              <a:lvl5pPr marL="2057400" indent="-228600">
                <a:defRPr sz="3200">
                  <a:solidFill>
                    <a:srgbClr val="FFFFFF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FFFFF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FFFFF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FFFFF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FFFFF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20000"/>
                </a:spcBef>
                <a:buClr>
                  <a:srgbClr val="D7D581"/>
                </a:buClr>
              </a:pPr>
              <a:r>
                <a:rPr lang="fa-IR" altLang="en-US" sz="1800" b="1" dirty="0" smtClean="0">
                  <a:solidFill>
                    <a:srgbClr val="2D2DFF"/>
                  </a:solidFill>
                  <a:latin typeface="Arial" pitchFamily="34" charset="0"/>
                  <a:cs typeface="B Lotus" panose="00000400000000000000" pitchFamily="2" charset="-78"/>
                </a:rPr>
                <a:t>در سهام</a:t>
              </a:r>
              <a:endParaRPr lang="en-US" altLang="en-US" sz="1800" b="1" dirty="0">
                <a:solidFill>
                  <a:srgbClr val="2D2DFF"/>
                </a:solidFill>
                <a:latin typeface="Arial" pitchFamily="34" charset="0"/>
                <a:cs typeface="B Lotus" panose="00000400000000000000" pitchFamily="2" charset="-78"/>
              </a:endParaRPr>
            </a:p>
          </p:txBody>
        </p:sp>
        <p:sp>
          <p:nvSpPr>
            <p:cNvPr id="26" name="_s1029"/>
            <p:cNvSpPr>
              <a:spLocks noChangeArrowheads="1"/>
            </p:cNvSpPr>
            <p:nvPr/>
          </p:nvSpPr>
          <p:spPr bwMode="auto">
            <a:xfrm>
              <a:off x="7559934" y="552395"/>
              <a:ext cx="1066800" cy="985838"/>
            </a:xfrm>
            <a:prstGeom prst="ellipse">
              <a:avLst/>
            </a:prstGeom>
            <a:grpFill/>
            <a:ln/>
            <a:extLst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lIns="130922" tIns="65461" rIns="130922" bIns="65461" anchor="ctr"/>
            <a:lstStyle>
              <a:lvl1pPr marL="342900" indent="-342900">
                <a:defRPr sz="3200">
                  <a:solidFill>
                    <a:srgbClr val="FFFFFF"/>
                  </a:solidFill>
                  <a:latin typeface="Times New Roman" pitchFamily="18" charset="0"/>
                </a:defRPr>
              </a:lvl1pPr>
              <a:lvl2pPr marL="742950" indent="-285750">
                <a:defRPr sz="3200">
                  <a:solidFill>
                    <a:srgbClr val="FFFFFF"/>
                  </a:solidFill>
                  <a:latin typeface="Times New Roman" pitchFamily="18" charset="0"/>
                </a:defRPr>
              </a:lvl2pPr>
              <a:lvl3pPr marL="1143000" indent="-228600">
                <a:defRPr sz="3200">
                  <a:solidFill>
                    <a:srgbClr val="FFFFFF"/>
                  </a:solidFill>
                  <a:latin typeface="Times New Roman" pitchFamily="18" charset="0"/>
                </a:defRPr>
              </a:lvl3pPr>
              <a:lvl4pPr marL="1600200" indent="-228600">
                <a:defRPr sz="3200">
                  <a:solidFill>
                    <a:srgbClr val="FFFFFF"/>
                  </a:solidFill>
                  <a:latin typeface="Times New Roman" pitchFamily="18" charset="0"/>
                </a:defRPr>
              </a:lvl4pPr>
              <a:lvl5pPr marL="2057400" indent="-228600">
                <a:defRPr sz="3200">
                  <a:solidFill>
                    <a:srgbClr val="FFFFFF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FFFFF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FFFFF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FFFFF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FFFFF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20000"/>
                </a:spcBef>
                <a:buClr>
                  <a:srgbClr val="D7D581"/>
                </a:buClr>
              </a:pPr>
              <a:r>
                <a:rPr lang="fa-IR" altLang="en-US" sz="1800" b="1" dirty="0" smtClean="0">
                  <a:solidFill>
                    <a:srgbClr val="2D2DFF"/>
                  </a:solidFill>
                  <a:latin typeface="Arial" pitchFamily="34" charset="0"/>
                  <a:cs typeface="B Lotus" panose="00000400000000000000" pitchFamily="2" charset="-78"/>
                </a:rPr>
                <a:t>مختلط</a:t>
              </a:r>
              <a:endParaRPr lang="en-US" altLang="en-US" sz="1800" b="1" dirty="0">
                <a:solidFill>
                  <a:srgbClr val="2D2DFF"/>
                </a:solidFill>
                <a:latin typeface="Arial" pitchFamily="34" charset="0"/>
                <a:cs typeface="B Lotus" panose="00000400000000000000" pitchFamily="2" charset="-78"/>
              </a:endParaRPr>
            </a:p>
          </p:txBody>
        </p:sp>
        <p:sp>
          <p:nvSpPr>
            <p:cNvPr id="27" name="_s1029"/>
            <p:cNvSpPr>
              <a:spLocks noChangeArrowheads="1"/>
            </p:cNvSpPr>
            <p:nvPr/>
          </p:nvSpPr>
          <p:spPr bwMode="auto">
            <a:xfrm>
              <a:off x="6397814" y="5803702"/>
              <a:ext cx="1584613" cy="985838"/>
            </a:xfrm>
            <a:prstGeom prst="ellipse">
              <a:avLst/>
            </a:prstGeom>
            <a:grpFill/>
            <a:ln/>
            <a:extLst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lIns="130922" tIns="65461" rIns="130922" bIns="65461" anchor="ctr"/>
            <a:lstStyle>
              <a:lvl1pPr marL="342900" indent="-342900">
                <a:defRPr sz="3200">
                  <a:solidFill>
                    <a:srgbClr val="FFFFFF"/>
                  </a:solidFill>
                  <a:latin typeface="Times New Roman" pitchFamily="18" charset="0"/>
                </a:defRPr>
              </a:lvl1pPr>
              <a:lvl2pPr marL="742950" indent="-285750">
                <a:defRPr sz="3200">
                  <a:solidFill>
                    <a:srgbClr val="FFFFFF"/>
                  </a:solidFill>
                  <a:latin typeface="Times New Roman" pitchFamily="18" charset="0"/>
                </a:defRPr>
              </a:lvl2pPr>
              <a:lvl3pPr marL="1143000" indent="-228600">
                <a:defRPr sz="3200">
                  <a:solidFill>
                    <a:srgbClr val="FFFFFF"/>
                  </a:solidFill>
                  <a:latin typeface="Times New Roman" pitchFamily="18" charset="0"/>
                </a:defRPr>
              </a:lvl3pPr>
              <a:lvl4pPr marL="1600200" indent="-228600">
                <a:defRPr sz="3200">
                  <a:solidFill>
                    <a:srgbClr val="FFFFFF"/>
                  </a:solidFill>
                  <a:latin typeface="Times New Roman" pitchFamily="18" charset="0"/>
                </a:defRPr>
              </a:lvl4pPr>
              <a:lvl5pPr marL="2057400" indent="-228600">
                <a:defRPr sz="3200">
                  <a:solidFill>
                    <a:srgbClr val="FFFFFF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FFFFF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FFFFF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FFFFF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FFFFF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20000"/>
                </a:spcBef>
                <a:buClr>
                  <a:srgbClr val="D7D581"/>
                </a:buClr>
              </a:pPr>
              <a:r>
                <a:rPr lang="fa-IR" altLang="en-US" sz="1800" b="1" dirty="0" smtClean="0">
                  <a:solidFill>
                    <a:srgbClr val="2D2DFF"/>
                  </a:solidFill>
                  <a:latin typeface="Arial" pitchFamily="34" charset="0"/>
                  <a:cs typeface="B Lotus" panose="00000400000000000000" pitchFamily="2" charset="-78"/>
                </a:rPr>
                <a:t>صندوق در صندوق</a:t>
              </a:r>
              <a:endParaRPr lang="en-US" altLang="en-US" sz="1800" b="1" dirty="0">
                <a:solidFill>
                  <a:srgbClr val="2D2DFF"/>
                </a:solidFill>
                <a:latin typeface="Arial" pitchFamily="34" charset="0"/>
                <a:cs typeface="B Lotus" panose="00000400000000000000" pitchFamily="2" charset="-78"/>
              </a:endParaRPr>
            </a:p>
          </p:txBody>
        </p:sp>
        <p:sp>
          <p:nvSpPr>
            <p:cNvPr id="28" name="_s1029"/>
            <p:cNvSpPr>
              <a:spLocks noChangeArrowheads="1"/>
            </p:cNvSpPr>
            <p:nvPr/>
          </p:nvSpPr>
          <p:spPr bwMode="auto">
            <a:xfrm>
              <a:off x="7559936" y="3139909"/>
              <a:ext cx="1212353" cy="1259352"/>
            </a:xfrm>
            <a:prstGeom prst="ellipse">
              <a:avLst/>
            </a:prstGeom>
            <a:grpFill/>
            <a:ln/>
            <a:extLst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lIns="130922" tIns="65461" rIns="130922" bIns="65461" anchor="ctr"/>
            <a:lstStyle>
              <a:lvl1pPr marL="342900" indent="-342900">
                <a:defRPr sz="3200">
                  <a:solidFill>
                    <a:srgbClr val="FFFFFF"/>
                  </a:solidFill>
                  <a:latin typeface="Times New Roman" pitchFamily="18" charset="0"/>
                </a:defRPr>
              </a:lvl1pPr>
              <a:lvl2pPr marL="742950" indent="-285750">
                <a:defRPr sz="3200">
                  <a:solidFill>
                    <a:srgbClr val="FFFFFF"/>
                  </a:solidFill>
                  <a:latin typeface="Times New Roman" pitchFamily="18" charset="0"/>
                </a:defRPr>
              </a:lvl2pPr>
              <a:lvl3pPr marL="1143000" indent="-228600">
                <a:defRPr sz="3200">
                  <a:solidFill>
                    <a:srgbClr val="FFFFFF"/>
                  </a:solidFill>
                  <a:latin typeface="Times New Roman" pitchFamily="18" charset="0"/>
                </a:defRPr>
              </a:lvl3pPr>
              <a:lvl4pPr marL="1600200" indent="-228600">
                <a:defRPr sz="3200">
                  <a:solidFill>
                    <a:srgbClr val="FFFFFF"/>
                  </a:solidFill>
                  <a:latin typeface="Times New Roman" pitchFamily="18" charset="0"/>
                </a:defRPr>
              </a:lvl4pPr>
              <a:lvl5pPr marL="2057400" indent="-228600">
                <a:defRPr sz="3200">
                  <a:solidFill>
                    <a:srgbClr val="FFFFFF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FFFFF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FFFFF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FFFFF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FFFFF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20000"/>
                </a:spcBef>
                <a:buClr>
                  <a:srgbClr val="D7D581"/>
                </a:buClr>
              </a:pPr>
              <a:r>
                <a:rPr lang="fa-IR" altLang="en-US" sz="1600" b="1" dirty="0" smtClean="0">
                  <a:solidFill>
                    <a:srgbClr val="2D2DFF"/>
                  </a:solidFill>
                  <a:latin typeface="Arial" pitchFamily="34" charset="0"/>
                  <a:cs typeface="B Lotus" panose="00000400000000000000" pitchFamily="2" charset="-78"/>
                </a:rPr>
                <a:t>اختصاصی </a:t>
              </a:r>
            </a:p>
            <a:p>
              <a:pPr algn="ctr">
                <a:spcBef>
                  <a:spcPct val="20000"/>
                </a:spcBef>
                <a:buClr>
                  <a:srgbClr val="D7D581"/>
                </a:buClr>
              </a:pPr>
              <a:r>
                <a:rPr lang="fa-IR" altLang="en-US" sz="1600" b="1" dirty="0" smtClean="0">
                  <a:solidFill>
                    <a:srgbClr val="2D2DFF"/>
                  </a:solidFill>
                  <a:latin typeface="Arial" pitchFamily="34" charset="0"/>
                  <a:cs typeface="B Lotus" panose="00000400000000000000" pitchFamily="2" charset="-78"/>
                </a:rPr>
                <a:t>بازارگردانی</a:t>
              </a:r>
              <a:endParaRPr lang="en-US" altLang="en-US" sz="1600" b="1" dirty="0">
                <a:solidFill>
                  <a:srgbClr val="2D2DFF"/>
                </a:solidFill>
                <a:latin typeface="Arial" pitchFamily="34" charset="0"/>
                <a:cs typeface="B Lotus" panose="00000400000000000000" pitchFamily="2" charset="-78"/>
              </a:endParaRPr>
            </a:p>
          </p:txBody>
        </p:sp>
        <p:sp>
          <p:nvSpPr>
            <p:cNvPr id="29" name="_s1029"/>
            <p:cNvSpPr>
              <a:spLocks noChangeArrowheads="1"/>
            </p:cNvSpPr>
            <p:nvPr/>
          </p:nvSpPr>
          <p:spPr bwMode="auto">
            <a:xfrm>
              <a:off x="4578523" y="5592403"/>
              <a:ext cx="1409527" cy="985837"/>
            </a:xfrm>
            <a:prstGeom prst="ellipse">
              <a:avLst/>
            </a:prstGeom>
            <a:grpFill/>
            <a:ln/>
            <a:extLst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lIns="130922" tIns="65461" rIns="130922" bIns="65461" anchor="ctr"/>
            <a:lstStyle>
              <a:lvl1pPr marL="342900" indent="-342900">
                <a:defRPr sz="3200">
                  <a:solidFill>
                    <a:srgbClr val="FFFFFF"/>
                  </a:solidFill>
                  <a:latin typeface="Times New Roman" pitchFamily="18" charset="0"/>
                </a:defRPr>
              </a:lvl1pPr>
              <a:lvl2pPr marL="742950" indent="-285750">
                <a:defRPr sz="3200">
                  <a:solidFill>
                    <a:srgbClr val="FFFFFF"/>
                  </a:solidFill>
                  <a:latin typeface="Times New Roman" pitchFamily="18" charset="0"/>
                </a:defRPr>
              </a:lvl2pPr>
              <a:lvl3pPr marL="1143000" indent="-228600">
                <a:defRPr sz="3200">
                  <a:solidFill>
                    <a:srgbClr val="FFFFFF"/>
                  </a:solidFill>
                  <a:latin typeface="Times New Roman" pitchFamily="18" charset="0"/>
                </a:defRPr>
              </a:lvl3pPr>
              <a:lvl4pPr marL="1600200" indent="-228600">
                <a:defRPr sz="3200">
                  <a:solidFill>
                    <a:srgbClr val="FFFFFF"/>
                  </a:solidFill>
                  <a:latin typeface="Times New Roman" pitchFamily="18" charset="0"/>
                </a:defRPr>
              </a:lvl4pPr>
              <a:lvl5pPr marL="2057400" indent="-228600">
                <a:defRPr sz="3200">
                  <a:solidFill>
                    <a:srgbClr val="FFFFFF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FFFFF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FFFFF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FFFFF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FFFFF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20000"/>
                </a:spcBef>
                <a:buClr>
                  <a:srgbClr val="D7D581"/>
                </a:buClr>
              </a:pPr>
              <a:r>
                <a:rPr lang="fa-IR" altLang="en-US" sz="1800" b="1" dirty="0" smtClean="0">
                  <a:solidFill>
                    <a:srgbClr val="2D2DFF"/>
                  </a:solidFill>
                  <a:latin typeface="Arial" pitchFamily="34" charset="0"/>
                  <a:cs typeface="B Lotus" panose="00000400000000000000" pitchFamily="2" charset="-78"/>
                </a:rPr>
                <a:t>خصوصی</a:t>
              </a:r>
              <a:endParaRPr lang="en-US" altLang="en-US" sz="1800" b="1" dirty="0">
                <a:solidFill>
                  <a:srgbClr val="2D2DFF"/>
                </a:solidFill>
                <a:latin typeface="Arial" pitchFamily="34" charset="0"/>
                <a:cs typeface="B Lotus" panose="00000400000000000000" pitchFamily="2" charset="-78"/>
              </a:endParaRPr>
            </a:p>
          </p:txBody>
        </p:sp>
        <p:sp>
          <p:nvSpPr>
            <p:cNvPr id="30" name="_s1033"/>
            <p:cNvSpPr>
              <a:spLocks noChangeArrowheads="1"/>
            </p:cNvSpPr>
            <p:nvPr/>
          </p:nvSpPr>
          <p:spPr bwMode="auto">
            <a:xfrm>
              <a:off x="146587" y="2163767"/>
              <a:ext cx="1972460" cy="1711325"/>
            </a:xfrm>
            <a:prstGeom prst="ellipse">
              <a:avLst/>
            </a:prstGeom>
            <a:grpFill/>
            <a:ln/>
            <a:extLst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lIns="130922" tIns="65461" rIns="130922" bIns="65461" anchor="ctr"/>
            <a:lstStyle>
              <a:lvl1pPr marL="342900" indent="-342900">
                <a:defRPr sz="3200">
                  <a:solidFill>
                    <a:srgbClr val="FFFFFF"/>
                  </a:solidFill>
                  <a:latin typeface="Times New Roman" pitchFamily="18" charset="0"/>
                </a:defRPr>
              </a:lvl1pPr>
              <a:lvl2pPr marL="742950" indent="-285750">
                <a:defRPr sz="3200">
                  <a:solidFill>
                    <a:srgbClr val="FFFFFF"/>
                  </a:solidFill>
                  <a:latin typeface="Times New Roman" pitchFamily="18" charset="0"/>
                </a:defRPr>
              </a:lvl2pPr>
              <a:lvl3pPr marL="1143000" indent="-228600">
                <a:defRPr sz="3200">
                  <a:solidFill>
                    <a:srgbClr val="FFFFFF"/>
                  </a:solidFill>
                  <a:latin typeface="Times New Roman" pitchFamily="18" charset="0"/>
                </a:defRPr>
              </a:lvl3pPr>
              <a:lvl4pPr marL="1600200" indent="-228600">
                <a:defRPr sz="3200">
                  <a:solidFill>
                    <a:srgbClr val="FFFFFF"/>
                  </a:solidFill>
                  <a:latin typeface="Times New Roman" pitchFamily="18" charset="0"/>
                </a:defRPr>
              </a:lvl4pPr>
              <a:lvl5pPr marL="2057400" indent="-228600">
                <a:defRPr sz="3200">
                  <a:solidFill>
                    <a:srgbClr val="FFFFFF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FFFFF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FFFFF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FFFFF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FFFFF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20000"/>
                </a:spcBef>
                <a:buClr>
                  <a:srgbClr val="D7D581"/>
                </a:buClr>
              </a:pPr>
              <a:r>
                <a:rPr lang="fa-IR" altLang="en-US" sz="1800" b="1" dirty="0">
                  <a:solidFill>
                    <a:srgbClr val="C00000"/>
                  </a:solidFill>
                  <a:latin typeface="Arial" pitchFamily="34" charset="0"/>
                  <a:cs typeface="B Titr" panose="00000700000000000000" pitchFamily="2" charset="-78"/>
                </a:rPr>
                <a:t>در </a:t>
              </a:r>
              <a:r>
                <a:rPr lang="fa-IR" altLang="en-US" sz="1800" b="1" dirty="0" smtClean="0">
                  <a:solidFill>
                    <a:srgbClr val="C00000"/>
                  </a:solidFill>
                  <a:latin typeface="Arial" pitchFamily="34" charset="0"/>
                  <a:cs typeface="B Titr" panose="00000700000000000000" pitchFamily="2" charset="-78"/>
                </a:rPr>
                <a:t>دارایی های</a:t>
              </a:r>
              <a:endParaRPr lang="fa-IR" altLang="en-US" sz="1800" b="1" dirty="0">
                <a:solidFill>
                  <a:srgbClr val="C00000"/>
                </a:solidFill>
                <a:latin typeface="Arial" pitchFamily="34" charset="0"/>
                <a:cs typeface="B Titr" panose="00000700000000000000" pitchFamily="2" charset="-78"/>
              </a:endParaRPr>
            </a:p>
            <a:p>
              <a:pPr algn="ctr">
                <a:spcBef>
                  <a:spcPct val="20000"/>
                </a:spcBef>
                <a:buClr>
                  <a:srgbClr val="D7D581"/>
                </a:buClr>
              </a:pPr>
              <a:r>
                <a:rPr lang="fa-IR" altLang="en-US" sz="1800" b="1" dirty="0">
                  <a:solidFill>
                    <a:srgbClr val="C00000"/>
                  </a:solidFill>
                  <a:latin typeface="Arial" pitchFamily="34" charset="0"/>
                  <a:cs typeface="B Titr" panose="00000700000000000000" pitchFamily="2" charset="-78"/>
                </a:rPr>
                <a:t>فیزیکی</a:t>
              </a:r>
              <a:endParaRPr lang="en-US" altLang="en-US" sz="1800" b="1" dirty="0">
                <a:solidFill>
                  <a:srgbClr val="C00000"/>
                </a:solidFill>
                <a:latin typeface="Arial" pitchFamily="34" charset="0"/>
                <a:cs typeface="B Titr" panose="00000700000000000000" pitchFamily="2" charset="-78"/>
              </a:endParaRPr>
            </a:p>
          </p:txBody>
        </p:sp>
        <p:sp>
          <p:nvSpPr>
            <p:cNvPr id="31" name="_s1032"/>
            <p:cNvSpPr>
              <a:spLocks noChangeShapeType="1"/>
            </p:cNvSpPr>
            <p:nvPr/>
          </p:nvSpPr>
          <p:spPr bwMode="auto">
            <a:xfrm flipV="1">
              <a:off x="1002405" y="926181"/>
              <a:ext cx="49464" cy="1295182"/>
            </a:xfrm>
            <a:prstGeom prst="line">
              <a:avLst/>
            </a:prstGeom>
            <a:grpFill/>
            <a:ln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lIns="92075" tIns="46038" rIns="92075" bIns="46038" anchor="ctr"/>
            <a:lstStyle/>
            <a:p>
              <a:endParaRPr lang="en-US" dirty="0">
                <a:ln w="0"/>
                <a:solidFill>
                  <a:srgbClr val="2D2D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Lotus" panose="00000400000000000000" pitchFamily="2" charset="-78"/>
              </a:endParaRPr>
            </a:p>
          </p:txBody>
        </p:sp>
        <p:sp>
          <p:nvSpPr>
            <p:cNvPr id="32" name="_s1032"/>
            <p:cNvSpPr>
              <a:spLocks noChangeShapeType="1"/>
            </p:cNvSpPr>
            <p:nvPr/>
          </p:nvSpPr>
          <p:spPr bwMode="auto">
            <a:xfrm flipV="1">
              <a:off x="2519773" y="3540919"/>
              <a:ext cx="2003014" cy="1112218"/>
            </a:xfrm>
            <a:prstGeom prst="line">
              <a:avLst/>
            </a:prstGeom>
            <a:grpFill/>
            <a:ln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lIns="92075" tIns="46038" rIns="92075" bIns="46038" anchor="ctr"/>
            <a:lstStyle/>
            <a:p>
              <a:endParaRPr lang="en-US" b="1" dirty="0">
                <a:solidFill>
                  <a:srgbClr val="2D2DFF"/>
                </a:solidFill>
                <a:cs typeface="B Lotus" panose="00000400000000000000" pitchFamily="2" charset="-78"/>
              </a:endParaRPr>
            </a:p>
          </p:txBody>
        </p:sp>
        <p:sp>
          <p:nvSpPr>
            <p:cNvPr id="33" name="_s1029"/>
            <p:cNvSpPr>
              <a:spLocks noChangeArrowheads="1"/>
            </p:cNvSpPr>
            <p:nvPr/>
          </p:nvSpPr>
          <p:spPr bwMode="auto">
            <a:xfrm>
              <a:off x="1979712" y="4098257"/>
              <a:ext cx="1296145" cy="985837"/>
            </a:xfrm>
            <a:prstGeom prst="ellipse">
              <a:avLst/>
            </a:prstGeom>
            <a:grpFill/>
            <a:ln/>
            <a:extLst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lIns="130922" tIns="65461" rIns="130922" bIns="65461" anchor="ctr"/>
            <a:lstStyle>
              <a:lvl1pPr marL="342900" indent="-342900">
                <a:defRPr sz="3200">
                  <a:solidFill>
                    <a:srgbClr val="FFFFFF"/>
                  </a:solidFill>
                  <a:latin typeface="Times New Roman" pitchFamily="18" charset="0"/>
                </a:defRPr>
              </a:lvl1pPr>
              <a:lvl2pPr marL="742950" indent="-285750">
                <a:defRPr sz="3200">
                  <a:solidFill>
                    <a:srgbClr val="FFFFFF"/>
                  </a:solidFill>
                  <a:latin typeface="Times New Roman" pitchFamily="18" charset="0"/>
                </a:defRPr>
              </a:lvl2pPr>
              <a:lvl3pPr marL="1143000" indent="-228600">
                <a:defRPr sz="3200">
                  <a:solidFill>
                    <a:srgbClr val="FFFFFF"/>
                  </a:solidFill>
                  <a:latin typeface="Times New Roman" pitchFamily="18" charset="0"/>
                </a:defRPr>
              </a:lvl3pPr>
              <a:lvl4pPr marL="1600200" indent="-228600">
                <a:defRPr sz="3200">
                  <a:solidFill>
                    <a:srgbClr val="FFFFFF"/>
                  </a:solidFill>
                  <a:latin typeface="Times New Roman" pitchFamily="18" charset="0"/>
                </a:defRPr>
              </a:lvl4pPr>
              <a:lvl5pPr marL="2057400" indent="-228600">
                <a:defRPr sz="3200">
                  <a:solidFill>
                    <a:srgbClr val="FFFFFF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FFFFF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FFFFF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FFFFF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FFFFF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20000"/>
                </a:spcBef>
                <a:buClr>
                  <a:srgbClr val="D7D581"/>
                </a:buClr>
              </a:pPr>
              <a:r>
                <a:rPr lang="fa-IR" altLang="en-US" sz="1800" b="1" dirty="0" smtClean="0">
                  <a:solidFill>
                    <a:srgbClr val="2D2DFF"/>
                  </a:solidFill>
                  <a:latin typeface="Arial" pitchFamily="34" charset="0"/>
                  <a:cs typeface="B Lotus" panose="00000400000000000000" pitchFamily="2" charset="-78"/>
                </a:rPr>
                <a:t>مبتنی بر سپرده کالایی</a:t>
              </a:r>
              <a:endParaRPr lang="en-US" altLang="en-US" sz="1800" b="1" dirty="0">
                <a:solidFill>
                  <a:srgbClr val="2D2DFF"/>
                </a:solidFill>
                <a:latin typeface="Arial" pitchFamily="34" charset="0"/>
                <a:cs typeface="B Lotus" panose="00000400000000000000" pitchFamily="2" charset="-78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9549581" y="1525332"/>
            <a:ext cx="2308122" cy="461665"/>
          </a:xfrm>
          <a:prstGeom prst="rect">
            <a:avLst/>
          </a:prstGeom>
          <a:noFill/>
          <a:ln w="9525" cap="flat" cmpd="sng" algn="ctr">
            <a:solidFill>
              <a:schemeClr val="accent5"/>
            </a:solidFill>
            <a:prstDash val="lg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www.fipiran.com</a:t>
            </a:r>
            <a:endParaRPr lang="en-US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60680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 flipH="1">
            <a:off x="5114827" y="328825"/>
            <a:ext cx="6647011" cy="461665"/>
          </a:xfrm>
          <a:prstGeom prst="homePlate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justLow">
              <a:defRPr sz="2400">
                <a:solidFill>
                  <a:srgbClr val="000099"/>
                </a:solidFill>
                <a:cs typeface="B Titr" panose="00000700000000000000" pitchFamily="2" charset="-78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algn="ctr"/>
            <a:r>
              <a:rPr lang="fa-IR" dirty="0">
                <a:solidFill>
                  <a:srgbClr val="FFFF00"/>
                </a:solidFill>
              </a:rPr>
              <a:t>تعداد نهادهای مالی دارای مجوز </a:t>
            </a:r>
            <a:r>
              <a:rPr lang="fa-IR" dirty="0" smtClean="0">
                <a:solidFill>
                  <a:srgbClr val="FFFF00"/>
                </a:solidFill>
              </a:rPr>
              <a:t>سبدگردانی</a:t>
            </a:r>
            <a:endParaRPr lang="en-US" dirty="0">
              <a:solidFill>
                <a:srgbClr val="FFFF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29018559"/>
              </p:ext>
            </p:extLst>
          </p:nvPr>
        </p:nvGraphicFramePr>
        <p:xfrm>
          <a:off x="405581" y="1548582"/>
          <a:ext cx="11540612" cy="3989436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492596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7952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9785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20176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3550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785894">
                <a:tc>
                  <a:txBody>
                    <a:bodyPr/>
                    <a:lstStyle/>
                    <a:p>
                      <a:pPr algn="ctr" rtl="1"/>
                      <a:r>
                        <a:rPr lang="fa-IR" sz="1800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B Lotus" panose="00000400000000000000" pitchFamily="2" charset="-78"/>
                        </a:rPr>
                        <a:t>ارزش سبدهای اختصاصی تحت مدیریت به میلیارد تومان</a:t>
                      </a:r>
                      <a:endParaRPr lang="en-US" sz="1800" kern="1200" dirty="0">
                        <a:solidFill>
                          <a:srgbClr val="0000FF"/>
                        </a:solidFill>
                        <a:latin typeface="+mn-lt"/>
                        <a:ea typeface="+mn-ea"/>
                        <a:cs typeface="B Lotus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800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B Lotus" panose="00000400000000000000" pitchFamily="2" charset="-78"/>
                        </a:rPr>
                        <a:t>تعداد مجوز سبدگردانی</a:t>
                      </a:r>
                      <a:endParaRPr lang="en-US" sz="1800" kern="1200" dirty="0">
                        <a:solidFill>
                          <a:srgbClr val="0000FF"/>
                        </a:solidFill>
                        <a:latin typeface="+mn-lt"/>
                        <a:ea typeface="+mn-ea"/>
                        <a:cs typeface="B Lotus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800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B Lotus" panose="00000400000000000000" pitchFamily="2" charset="-78"/>
                        </a:rPr>
                        <a:t>تعداد نهاد مالی</a:t>
                      </a:r>
                      <a:endParaRPr lang="en-US" sz="1800" kern="1200" dirty="0">
                        <a:solidFill>
                          <a:srgbClr val="0000FF"/>
                        </a:solidFill>
                        <a:latin typeface="+mn-lt"/>
                        <a:ea typeface="+mn-ea"/>
                        <a:cs typeface="B Lotus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800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B Lotus" panose="00000400000000000000" pitchFamily="2" charset="-78"/>
                        </a:rPr>
                        <a:t>نوع نهاد مالی</a:t>
                      </a:r>
                      <a:endParaRPr lang="en-US" sz="1800" kern="1200" dirty="0">
                        <a:solidFill>
                          <a:srgbClr val="0000FF"/>
                        </a:solidFill>
                        <a:latin typeface="+mn-lt"/>
                        <a:ea typeface="+mn-ea"/>
                        <a:cs typeface="B Lotus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800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B Lotus" panose="00000400000000000000" pitchFamily="2" charset="-78"/>
                        </a:rPr>
                        <a:t>ردیف</a:t>
                      </a:r>
                      <a:endParaRPr lang="en-US" sz="1800" kern="1200" dirty="0">
                        <a:solidFill>
                          <a:srgbClr val="0000FF"/>
                        </a:solidFill>
                        <a:latin typeface="+mn-lt"/>
                        <a:ea typeface="+mn-ea"/>
                        <a:cs typeface="B Lotus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84858">
                <a:tc>
                  <a:txBody>
                    <a:bodyPr/>
                    <a:lstStyle/>
                    <a:p>
                      <a:pPr algn="ctr" rtl="1"/>
                      <a:r>
                        <a:rPr lang="fa-IR" sz="2400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B Lotus" panose="00000400000000000000" pitchFamily="2" charset="-78"/>
                        </a:rPr>
                        <a:t>2601</a:t>
                      </a:r>
                      <a:endParaRPr lang="en-US" sz="2400" kern="1200" dirty="0">
                        <a:solidFill>
                          <a:srgbClr val="0000FF"/>
                        </a:solidFill>
                        <a:latin typeface="+mn-lt"/>
                        <a:ea typeface="+mn-ea"/>
                        <a:cs typeface="B Lotus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800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B Lotus" panose="00000400000000000000" pitchFamily="2" charset="-78"/>
                        </a:rPr>
                        <a:t>24</a:t>
                      </a:r>
                      <a:endParaRPr lang="en-US" sz="1800" kern="1200" dirty="0">
                        <a:solidFill>
                          <a:srgbClr val="0000FF"/>
                        </a:solidFill>
                        <a:latin typeface="+mn-lt"/>
                        <a:ea typeface="+mn-ea"/>
                        <a:cs typeface="B Lotus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800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B Lotus" panose="00000400000000000000" pitchFamily="2" charset="-78"/>
                        </a:rPr>
                        <a:t>24</a:t>
                      </a:r>
                      <a:endParaRPr lang="en-US" sz="1800" kern="1200" dirty="0">
                        <a:solidFill>
                          <a:srgbClr val="0000FF"/>
                        </a:solidFill>
                        <a:latin typeface="+mn-lt"/>
                        <a:ea typeface="+mn-ea"/>
                        <a:cs typeface="B Lotus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800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B Lotus" panose="00000400000000000000" pitchFamily="2" charset="-78"/>
                        </a:rPr>
                        <a:t>سبدگردان</a:t>
                      </a:r>
                      <a:endParaRPr lang="en-US" sz="1800" kern="1200" dirty="0">
                        <a:solidFill>
                          <a:srgbClr val="0000FF"/>
                        </a:solidFill>
                        <a:latin typeface="+mn-lt"/>
                        <a:ea typeface="+mn-ea"/>
                        <a:cs typeface="B Lotus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800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B Lotus" panose="00000400000000000000" pitchFamily="2" charset="-78"/>
                        </a:rPr>
                        <a:t>1</a:t>
                      </a:r>
                      <a:endParaRPr lang="en-US" sz="1800" kern="1200" dirty="0">
                        <a:solidFill>
                          <a:srgbClr val="0000FF"/>
                        </a:solidFill>
                        <a:latin typeface="+mn-lt"/>
                        <a:ea typeface="+mn-ea"/>
                        <a:cs typeface="B Lotus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84858">
                <a:tc>
                  <a:txBody>
                    <a:bodyPr/>
                    <a:lstStyle/>
                    <a:p>
                      <a:pPr algn="ctr" rtl="1"/>
                      <a:r>
                        <a:rPr lang="fa-IR" sz="2400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B Lotus" panose="00000400000000000000" pitchFamily="2" charset="-78"/>
                        </a:rPr>
                        <a:t>694</a:t>
                      </a:r>
                      <a:endParaRPr lang="en-US" sz="2400" kern="1200" dirty="0">
                        <a:solidFill>
                          <a:srgbClr val="0000FF"/>
                        </a:solidFill>
                        <a:latin typeface="+mn-lt"/>
                        <a:ea typeface="+mn-ea"/>
                        <a:cs typeface="B Lotus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800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B Lotus" panose="00000400000000000000" pitchFamily="2" charset="-78"/>
                        </a:rPr>
                        <a:t>9</a:t>
                      </a:r>
                      <a:endParaRPr lang="en-US" sz="1800" kern="1200" dirty="0">
                        <a:solidFill>
                          <a:srgbClr val="0000FF"/>
                        </a:solidFill>
                        <a:latin typeface="+mn-lt"/>
                        <a:ea typeface="+mn-ea"/>
                        <a:cs typeface="B Lotus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800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B Lotus" panose="00000400000000000000" pitchFamily="2" charset="-78"/>
                        </a:rPr>
                        <a:t>9</a:t>
                      </a:r>
                      <a:endParaRPr lang="en-US" sz="1800" kern="1200" dirty="0">
                        <a:solidFill>
                          <a:srgbClr val="0000FF"/>
                        </a:solidFill>
                        <a:latin typeface="+mn-lt"/>
                        <a:ea typeface="+mn-ea"/>
                        <a:cs typeface="B Lotus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800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B Lotus" panose="00000400000000000000" pitchFamily="2" charset="-78"/>
                        </a:rPr>
                        <a:t>تامین سرمایه </a:t>
                      </a:r>
                      <a:endParaRPr lang="en-US" sz="1800" kern="1200" dirty="0">
                        <a:solidFill>
                          <a:srgbClr val="0000FF"/>
                        </a:solidFill>
                        <a:latin typeface="+mn-lt"/>
                        <a:ea typeface="+mn-ea"/>
                        <a:cs typeface="B Lotus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800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B Lotus" panose="00000400000000000000" pitchFamily="2" charset="-78"/>
                        </a:rPr>
                        <a:t>2</a:t>
                      </a:r>
                      <a:endParaRPr lang="en-US" sz="1800" kern="1200" dirty="0">
                        <a:solidFill>
                          <a:srgbClr val="0000FF"/>
                        </a:solidFill>
                        <a:latin typeface="+mn-lt"/>
                        <a:ea typeface="+mn-ea"/>
                        <a:cs typeface="B Lotus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84858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2400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B Lotus" panose="00000400000000000000" pitchFamily="2" charset="-78"/>
                        </a:rPr>
                        <a:t>1135</a:t>
                      </a:r>
                      <a:endParaRPr lang="en-US" sz="2400" kern="1200" dirty="0" smtClean="0">
                        <a:solidFill>
                          <a:srgbClr val="0000FF"/>
                        </a:solidFill>
                        <a:latin typeface="+mn-lt"/>
                        <a:ea typeface="+mn-ea"/>
                        <a:cs typeface="B Lotus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800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B Lotus" panose="00000400000000000000" pitchFamily="2" charset="-78"/>
                        </a:rPr>
                        <a:t>12</a:t>
                      </a:r>
                      <a:endParaRPr lang="en-US" sz="1800" kern="1200" dirty="0">
                        <a:solidFill>
                          <a:srgbClr val="0000FF"/>
                        </a:solidFill>
                        <a:latin typeface="+mn-lt"/>
                        <a:ea typeface="+mn-ea"/>
                        <a:cs typeface="B Lotus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800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B Lotus" panose="00000400000000000000" pitchFamily="2" charset="-78"/>
                        </a:rPr>
                        <a:t>18</a:t>
                      </a:r>
                      <a:endParaRPr lang="en-US" sz="1800" kern="1200" dirty="0">
                        <a:solidFill>
                          <a:srgbClr val="0000FF"/>
                        </a:solidFill>
                        <a:latin typeface="+mn-lt"/>
                        <a:ea typeface="+mn-ea"/>
                        <a:cs typeface="B Lotus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800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B Lotus" panose="00000400000000000000" pitchFamily="2" charset="-78"/>
                        </a:rPr>
                        <a:t>مشاور سرمایه گذاری</a:t>
                      </a:r>
                      <a:endParaRPr lang="en-US" sz="1800" kern="1200" dirty="0">
                        <a:solidFill>
                          <a:srgbClr val="0000FF"/>
                        </a:solidFill>
                        <a:latin typeface="+mn-lt"/>
                        <a:ea typeface="+mn-ea"/>
                        <a:cs typeface="B Lotus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800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B Lotus" panose="00000400000000000000" pitchFamily="2" charset="-78"/>
                        </a:rPr>
                        <a:t>3</a:t>
                      </a:r>
                      <a:endParaRPr lang="en-US" sz="1800" kern="1200" dirty="0">
                        <a:solidFill>
                          <a:srgbClr val="0000FF"/>
                        </a:solidFill>
                        <a:latin typeface="+mn-lt"/>
                        <a:ea typeface="+mn-ea"/>
                        <a:cs typeface="B Lotus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84858">
                <a:tc>
                  <a:txBody>
                    <a:bodyPr/>
                    <a:lstStyle/>
                    <a:p>
                      <a:pPr algn="ctr" rtl="1"/>
                      <a:r>
                        <a:rPr lang="fa-IR" sz="2400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B Lotus" panose="00000400000000000000" pitchFamily="2" charset="-78"/>
                        </a:rPr>
                        <a:t>0</a:t>
                      </a:r>
                      <a:endParaRPr lang="en-US" sz="2400" kern="1200" dirty="0">
                        <a:solidFill>
                          <a:srgbClr val="0000FF"/>
                        </a:solidFill>
                        <a:latin typeface="+mn-lt"/>
                        <a:ea typeface="+mn-ea"/>
                        <a:cs typeface="B Lotus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800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B Lotus" panose="00000400000000000000" pitchFamily="2" charset="-78"/>
                        </a:rPr>
                        <a:t>2</a:t>
                      </a:r>
                      <a:endParaRPr lang="en-US" sz="1800" kern="1200" dirty="0">
                        <a:solidFill>
                          <a:srgbClr val="0000FF"/>
                        </a:solidFill>
                        <a:latin typeface="+mn-lt"/>
                        <a:ea typeface="+mn-ea"/>
                        <a:cs typeface="B Lotus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800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B Lotus" panose="00000400000000000000" pitchFamily="2" charset="-78"/>
                        </a:rPr>
                        <a:t>5</a:t>
                      </a:r>
                      <a:endParaRPr lang="en-US" sz="1800" kern="1200" dirty="0">
                        <a:solidFill>
                          <a:srgbClr val="0000FF"/>
                        </a:solidFill>
                        <a:latin typeface="+mn-lt"/>
                        <a:ea typeface="+mn-ea"/>
                        <a:cs typeface="B Lotus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800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B Lotus" panose="00000400000000000000" pitchFamily="2" charset="-78"/>
                        </a:rPr>
                        <a:t>پردازش اطلاعات مالی</a:t>
                      </a:r>
                      <a:endParaRPr lang="en-US" sz="1800" kern="1200" dirty="0">
                        <a:solidFill>
                          <a:srgbClr val="0000FF"/>
                        </a:solidFill>
                        <a:latin typeface="+mn-lt"/>
                        <a:ea typeface="+mn-ea"/>
                        <a:cs typeface="B Lotus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800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B Lotus" panose="00000400000000000000" pitchFamily="2" charset="-78"/>
                        </a:rPr>
                        <a:t>4</a:t>
                      </a:r>
                      <a:endParaRPr lang="en-US" sz="1800" kern="1200" dirty="0">
                        <a:solidFill>
                          <a:srgbClr val="0000FF"/>
                        </a:solidFill>
                        <a:latin typeface="+mn-lt"/>
                        <a:ea typeface="+mn-ea"/>
                        <a:cs typeface="B Lotus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78216">
                <a:tc>
                  <a:txBody>
                    <a:bodyPr/>
                    <a:lstStyle/>
                    <a:p>
                      <a:pPr algn="ctr" rtl="1"/>
                      <a:r>
                        <a:rPr lang="fa-IR" sz="2000" b="1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B Lotus" panose="00000400000000000000" pitchFamily="2" charset="-78"/>
                        </a:rPr>
                        <a:t>4431</a:t>
                      </a:r>
                      <a:endParaRPr lang="en-US" sz="2000" b="1" kern="1200" dirty="0">
                        <a:solidFill>
                          <a:srgbClr val="0000FF"/>
                        </a:solidFill>
                        <a:latin typeface="+mn-lt"/>
                        <a:ea typeface="+mn-ea"/>
                        <a:cs typeface="B Lotus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000" b="1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B Lotus" panose="00000400000000000000" pitchFamily="2" charset="-78"/>
                        </a:rPr>
                        <a:t>47</a:t>
                      </a:r>
                      <a:endParaRPr lang="en-US" sz="2000" b="1" kern="1200" dirty="0">
                        <a:solidFill>
                          <a:srgbClr val="0000FF"/>
                        </a:solidFill>
                        <a:latin typeface="+mn-lt"/>
                        <a:ea typeface="+mn-ea"/>
                        <a:cs typeface="B Lotus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000" b="1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B Lotus" panose="00000400000000000000" pitchFamily="2" charset="-78"/>
                        </a:rPr>
                        <a:t>56</a:t>
                      </a:r>
                      <a:endParaRPr lang="en-US" sz="2000" b="1" kern="1200" dirty="0">
                        <a:solidFill>
                          <a:srgbClr val="0000FF"/>
                        </a:solidFill>
                        <a:latin typeface="+mn-lt"/>
                        <a:ea typeface="+mn-ea"/>
                        <a:cs typeface="B Lotus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sz="2000" b="1" kern="1200" dirty="0">
                        <a:solidFill>
                          <a:srgbClr val="0000FF"/>
                        </a:solidFill>
                        <a:latin typeface="+mn-lt"/>
                        <a:ea typeface="+mn-ea"/>
                        <a:cs typeface="B Lotus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sz="2000" b="1" kern="1200" dirty="0">
                        <a:solidFill>
                          <a:srgbClr val="0000FF"/>
                        </a:solidFill>
                        <a:latin typeface="+mn-lt"/>
                        <a:ea typeface="+mn-ea"/>
                        <a:cs typeface="B Lotus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785894">
                <a:tc gridSpan="5">
                  <a:txBody>
                    <a:bodyPr/>
                    <a:lstStyle/>
                    <a:p>
                      <a:pPr algn="r" rtl="1"/>
                      <a:r>
                        <a:rPr lang="fa-IR" sz="1800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B Lotus" panose="00000400000000000000" pitchFamily="2" charset="-78"/>
                        </a:rPr>
                        <a:t>*شرکتهای کارگزاری به دلیل تفکیک</a:t>
                      </a:r>
                      <a:r>
                        <a:rPr lang="fa-IR" sz="1800" kern="1200" baseline="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B Lotus" panose="00000400000000000000" pitchFamily="2" charset="-78"/>
                        </a:rPr>
                        <a:t> شخصیت سبدگردان و کارگزار، اقدام به تاسیس شرکتهای سبدگردانی نموده و یا در حال تاسیس این نهاد مستقل می باشند.</a:t>
                      </a:r>
                      <a:endParaRPr lang="en-US" sz="1800" kern="1200" dirty="0">
                        <a:solidFill>
                          <a:srgbClr val="0000FF"/>
                        </a:solidFill>
                        <a:latin typeface="+mn-lt"/>
                        <a:ea typeface="+mn-ea"/>
                        <a:cs typeface="B Lotus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rtl="1"/>
                      <a:endParaRPr lang="en-US" sz="1800" kern="1200" dirty="0">
                        <a:solidFill>
                          <a:srgbClr val="0000FF"/>
                        </a:solidFill>
                        <a:latin typeface="+mn-lt"/>
                        <a:ea typeface="+mn-ea"/>
                        <a:cs typeface="B Lotus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rtl="1"/>
                      <a:endParaRPr lang="en-US" sz="1800" kern="1200" dirty="0">
                        <a:solidFill>
                          <a:srgbClr val="0000FF"/>
                        </a:solidFill>
                        <a:latin typeface="+mn-lt"/>
                        <a:ea typeface="+mn-ea"/>
                        <a:cs typeface="B Lotus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rtl="1"/>
                      <a:endParaRPr lang="en-US" sz="1800" kern="1200" dirty="0">
                        <a:solidFill>
                          <a:srgbClr val="0000FF"/>
                        </a:solidFill>
                        <a:latin typeface="+mn-lt"/>
                        <a:ea typeface="+mn-ea"/>
                        <a:cs typeface="B Lotus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rtl="1"/>
                      <a:endParaRPr lang="en-US" sz="1800" kern="1200" dirty="0">
                        <a:solidFill>
                          <a:srgbClr val="0000FF"/>
                        </a:solidFill>
                        <a:latin typeface="+mn-lt"/>
                        <a:ea typeface="+mn-ea"/>
                        <a:cs typeface="B Lotus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151594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 flipH="1">
            <a:off x="5368009" y="262460"/>
            <a:ext cx="6167688" cy="523220"/>
          </a:xfrm>
          <a:prstGeom prst="homePlate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justLow">
              <a:defRPr sz="2400">
                <a:solidFill>
                  <a:srgbClr val="000099"/>
                </a:solidFill>
                <a:cs typeface="B Titr" panose="00000700000000000000" pitchFamily="2" charset="-78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algn="ctr"/>
            <a:r>
              <a:rPr lang="fa-IR" sz="2800" dirty="0" smtClean="0">
                <a:solidFill>
                  <a:srgbClr val="FFFF00"/>
                </a:solidFill>
              </a:rPr>
              <a:t>سرمایه گذاری مستقیم در بازار سرمایه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40658" y="1408475"/>
            <a:ext cx="10773697" cy="3916457"/>
          </a:xfrm>
          <a:prstGeom prst="rect">
            <a:avLst/>
          </a:prstGeom>
          <a:noFill/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 rtl="1">
              <a:lnSpc>
                <a:spcPct val="150000"/>
              </a:lnSpc>
            </a:pPr>
            <a:r>
              <a:rPr lang="fa-IR" sz="2800" dirty="0">
                <a:cs typeface="B Nazanin" panose="00000400000000000000" pitchFamily="2" charset="-78"/>
              </a:rPr>
              <a:t>سرمایه‌ گذارانی که ترجیح می ‌دهند دارایی‌ هایشان توسط خودشان مدیریت شود از این روش استفاده می ‌کنند.</a:t>
            </a:r>
          </a:p>
          <a:p>
            <a:pPr marL="457200" indent="-457200" algn="just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a-IR" sz="2800" dirty="0">
                <a:cs typeface="B Nazanin" panose="00000400000000000000" pitchFamily="2" charset="-78"/>
              </a:rPr>
              <a:t>نیازمند </a:t>
            </a:r>
            <a:r>
              <a:rPr lang="fa-IR" sz="2800" dirty="0" smtClean="0">
                <a:cs typeface="B Nazanin" panose="00000400000000000000" pitchFamily="2" charset="-78"/>
              </a:rPr>
              <a:t>داشتن دانش مالی؛ </a:t>
            </a:r>
            <a:endParaRPr lang="fa-IR" sz="2800" dirty="0">
              <a:cs typeface="B Nazanin" panose="00000400000000000000" pitchFamily="2" charset="-78"/>
            </a:endParaRPr>
          </a:p>
          <a:p>
            <a:pPr marL="457200" indent="-457200" algn="just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a-IR" sz="2800" dirty="0">
                <a:cs typeface="B Nazanin" panose="00000400000000000000" pitchFamily="2" charset="-78"/>
              </a:rPr>
              <a:t>نیازمند </a:t>
            </a:r>
            <a:r>
              <a:rPr lang="fa-IR" sz="2800" dirty="0" smtClean="0">
                <a:cs typeface="B Nazanin" panose="00000400000000000000" pitchFamily="2" charset="-78"/>
              </a:rPr>
              <a:t>داشتن تجربه کافی؛</a:t>
            </a:r>
            <a:endParaRPr lang="fa-IR" sz="2800" dirty="0">
              <a:cs typeface="B Nazanin" panose="00000400000000000000" pitchFamily="2" charset="-78"/>
            </a:endParaRPr>
          </a:p>
          <a:p>
            <a:pPr marL="457200" indent="-457200" algn="just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a-IR" sz="2800" dirty="0">
                <a:cs typeface="B Nazanin" panose="00000400000000000000" pitchFamily="2" charset="-78"/>
              </a:rPr>
              <a:t>نیازمند </a:t>
            </a:r>
            <a:r>
              <a:rPr lang="fa-IR" sz="2800" dirty="0" smtClean="0">
                <a:cs typeface="B Nazanin" panose="00000400000000000000" pitchFamily="2" charset="-78"/>
              </a:rPr>
              <a:t>داشتن زمان کافی؛</a:t>
            </a:r>
            <a:endParaRPr lang="fa-IR" sz="2800" dirty="0">
              <a:cs typeface="B Nazanin" panose="00000400000000000000" pitchFamily="2" charset="-78"/>
            </a:endParaRPr>
          </a:p>
          <a:p>
            <a:pPr marL="457200" indent="-457200" algn="just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a-IR" sz="2800" dirty="0">
                <a:cs typeface="B Nazanin" panose="00000400000000000000" pitchFamily="2" charset="-78"/>
              </a:rPr>
              <a:t>نیازمند </a:t>
            </a:r>
            <a:r>
              <a:rPr lang="fa-IR" sz="2800" dirty="0" smtClean="0">
                <a:cs typeface="B Nazanin" panose="00000400000000000000" pitchFamily="2" charset="-78"/>
              </a:rPr>
              <a:t>توانمندی مدیریت </a:t>
            </a:r>
            <a:r>
              <a:rPr lang="fa-IR" sz="2800" dirty="0">
                <a:cs typeface="B Nazanin" panose="00000400000000000000" pitchFamily="2" charset="-78"/>
              </a:rPr>
              <a:t>ریسک به دلیل </a:t>
            </a:r>
            <a:r>
              <a:rPr lang="fa-IR" sz="2800" dirty="0" smtClean="0">
                <a:cs typeface="B Nazanin" panose="00000400000000000000" pitchFamily="2" charset="-78"/>
              </a:rPr>
              <a:t>ویژگی های </a:t>
            </a:r>
            <a:r>
              <a:rPr lang="fa-IR" sz="2800" dirty="0">
                <a:cs typeface="B Nazanin" panose="00000400000000000000" pitchFamily="2" charset="-78"/>
              </a:rPr>
              <a:t>خاص بازار </a:t>
            </a:r>
            <a:r>
              <a:rPr lang="fa-IR" sz="2800" dirty="0" smtClean="0">
                <a:cs typeface="B Nazanin" panose="00000400000000000000" pitchFamily="2" charset="-78"/>
              </a:rPr>
              <a:t>سرمایه. </a:t>
            </a:r>
            <a:endParaRPr lang="fa-IR" sz="2800" dirty="0">
              <a:cs typeface="B Nazanin" panose="00000400000000000000" pitchFamily="2" charset="-78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943896" y="2400008"/>
            <a:ext cx="3424209" cy="1933389"/>
          </a:xfr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r" rtl="1">
              <a:lnSpc>
                <a:spcPct val="150000"/>
              </a:lnSpc>
              <a:spcBef>
                <a:spcPts val="200"/>
              </a:spcBef>
              <a:buFont typeface="Wingdings" pitchFamily="2" charset="2"/>
              <a:buChar char="ü"/>
            </a:pPr>
            <a:r>
              <a:rPr lang="fa-IR" sz="2400" dirty="0">
                <a:cs typeface="B Homa" pitchFamily="2" charset="-78"/>
              </a:rPr>
              <a:t>ثبت سفارش کاغذی </a:t>
            </a:r>
          </a:p>
          <a:p>
            <a:pPr algn="r" rtl="1">
              <a:lnSpc>
                <a:spcPct val="150000"/>
              </a:lnSpc>
              <a:spcBef>
                <a:spcPts val="200"/>
              </a:spcBef>
              <a:buFont typeface="Wingdings" pitchFamily="2" charset="2"/>
              <a:buChar char="ü"/>
            </a:pPr>
            <a:r>
              <a:rPr lang="fa-IR" sz="2400" dirty="0">
                <a:cs typeface="B Homa" pitchFamily="2" charset="-78"/>
              </a:rPr>
              <a:t>سفارش کال سنتر </a:t>
            </a:r>
            <a:r>
              <a:rPr lang="fa-IR" sz="2400" dirty="0" smtClean="0">
                <a:cs typeface="B Homa" pitchFamily="2" charset="-78"/>
              </a:rPr>
              <a:t>و </a:t>
            </a:r>
            <a:r>
              <a:rPr lang="fa-IR" sz="2400" dirty="0">
                <a:cs typeface="B Homa" pitchFamily="2" charset="-78"/>
              </a:rPr>
              <a:t>تلفنی</a:t>
            </a:r>
          </a:p>
          <a:p>
            <a:pPr algn="r" rtl="1">
              <a:lnSpc>
                <a:spcPct val="150000"/>
              </a:lnSpc>
              <a:spcBef>
                <a:spcPts val="200"/>
              </a:spcBef>
              <a:buFont typeface="Wingdings" pitchFamily="2" charset="2"/>
              <a:buChar char="ü"/>
            </a:pPr>
            <a:r>
              <a:rPr lang="fa-IR" sz="2400" dirty="0" smtClean="0">
                <a:solidFill>
                  <a:srgbClr val="006600"/>
                </a:solidFill>
                <a:cs typeface="B Homa" pitchFamily="2" charset="-78"/>
              </a:rPr>
              <a:t>معاملات </a:t>
            </a:r>
            <a:r>
              <a:rPr lang="fa-IR" sz="2400" dirty="0">
                <a:solidFill>
                  <a:srgbClr val="006600"/>
                </a:solidFill>
                <a:cs typeface="B Homa" pitchFamily="2" charset="-78"/>
              </a:rPr>
              <a:t>آنلاین اوراق بهادار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57104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 flipH="1">
            <a:off x="6448782" y="312625"/>
            <a:ext cx="6167688" cy="461665"/>
          </a:xfrm>
          <a:prstGeom prst="homePlate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justLow">
              <a:defRPr sz="2400">
                <a:solidFill>
                  <a:srgbClr val="000099"/>
                </a:solidFill>
                <a:cs typeface="B Titr" panose="00000700000000000000" pitchFamily="2" charset="-78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algn="ctr"/>
            <a:r>
              <a:rPr lang="fa-IR" dirty="0" smtClean="0">
                <a:solidFill>
                  <a:srgbClr val="FFFF00"/>
                </a:solidFill>
              </a:rPr>
              <a:t>سرمایه گذاری مستقیم</a:t>
            </a:r>
            <a:endParaRPr lang="en-US" dirty="0">
              <a:solidFill>
                <a:srgbClr val="FFFF00"/>
              </a:solidFill>
            </a:endParaRPr>
          </a:p>
        </p:txBody>
      </p:sp>
      <p:graphicFrame>
        <p:nvGraphicFramePr>
          <p:cNvPr id="6" name="Content Placeholder 2"/>
          <p:cNvGraphicFramePr>
            <a:graphicFrameLocks noGrp="1"/>
          </p:cNvGraphicFramePr>
          <p:nvPr>
            <p:ph idx="1"/>
            <p:extLst/>
          </p:nvPr>
        </p:nvGraphicFramePr>
        <p:xfrm>
          <a:off x="3311114" y="656303"/>
          <a:ext cx="6275336" cy="55956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Content Placeholder 2"/>
          <p:cNvGraphicFramePr>
            <a:graphicFrameLocks/>
          </p:cNvGraphicFramePr>
          <p:nvPr>
            <p:extLst/>
          </p:nvPr>
        </p:nvGraphicFramePr>
        <p:xfrm>
          <a:off x="1991033" y="892277"/>
          <a:ext cx="8465573" cy="6083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910295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324738" y="1310556"/>
            <a:ext cx="1536700" cy="787400"/>
          </a:xfrm>
          <a:prstGeom prst="rect">
            <a:avLst/>
          </a:prstGeom>
          <a:solidFill>
            <a:srgbClr val="33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B Titr" panose="00000700000000000000" pitchFamily="2" charset="-78"/>
              </a:rPr>
              <a:t>سهام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B Titr" panose="00000700000000000000" pitchFamily="2" charset="-78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413132" y="3673715"/>
            <a:ext cx="2394936" cy="838200"/>
          </a:xfrm>
          <a:prstGeom prst="rect">
            <a:avLst/>
          </a:prstGeom>
          <a:solidFill>
            <a:srgbClr val="0033CC"/>
          </a:solidFill>
          <a:ln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B Nazanin" panose="00000400000000000000" pitchFamily="2" charset="-78"/>
              </a:rPr>
              <a:t>بازارهای فرابورس ایران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B Nazanin" panose="00000400000000000000" pitchFamily="2" charset="-78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842959" y="5118759"/>
            <a:ext cx="2601040" cy="73635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B Nazanin" panose="00000400000000000000" pitchFamily="2" charset="-78"/>
              </a:rPr>
              <a:t>بازارهای پایه فرابورس ایران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B Nazanin" panose="00000400000000000000" pitchFamily="2" charset="-78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69232" y="3618362"/>
            <a:ext cx="3343547" cy="838200"/>
          </a:xfrm>
          <a:prstGeom prst="rect">
            <a:avLst/>
          </a:prstGeom>
          <a:solidFill>
            <a:srgbClr val="00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B Nazanin" panose="00000400000000000000" pitchFamily="2" charset="-78"/>
              </a:rPr>
              <a:t>بازارهای بورس اوراق بهادار تهران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B Nazanin" panose="00000400000000000000" pitchFamily="2" charset="-78"/>
            </a:endParaRPr>
          </a:p>
        </p:txBody>
      </p:sp>
      <p:cxnSp>
        <p:nvCxnSpPr>
          <p:cNvPr id="23" name="Straight Connector 22"/>
          <p:cNvCxnSpPr>
            <a:stCxn id="7" idx="1"/>
          </p:cNvCxnSpPr>
          <p:nvPr/>
        </p:nvCxnSpPr>
        <p:spPr>
          <a:xfrm flipH="1">
            <a:off x="2208363" y="1704256"/>
            <a:ext cx="21163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7" idx="3"/>
          </p:cNvCxnSpPr>
          <p:nvPr/>
        </p:nvCxnSpPr>
        <p:spPr>
          <a:xfrm>
            <a:off x="5861438" y="1704256"/>
            <a:ext cx="28076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endCxn id="19" idx="0"/>
          </p:cNvCxnSpPr>
          <p:nvPr/>
        </p:nvCxnSpPr>
        <p:spPr>
          <a:xfrm>
            <a:off x="2208363" y="1704256"/>
            <a:ext cx="32643" cy="19141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8669106" y="1705214"/>
            <a:ext cx="0" cy="19685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9210136" y="5118759"/>
            <a:ext cx="2601040" cy="73635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B Nazanin" panose="00000400000000000000" pitchFamily="2" charset="-78"/>
              </a:rPr>
              <a:t>بازارهای فرابورس ایران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B Nazanin" panose="00000400000000000000" pitchFamily="2" charset="-78"/>
            </a:endParaRPr>
          </a:p>
        </p:txBody>
      </p:sp>
      <p:cxnSp>
        <p:nvCxnSpPr>
          <p:cNvPr id="39" name="Straight Arrow Connector 38"/>
          <p:cNvCxnSpPr>
            <a:stCxn id="14" idx="2"/>
            <a:endCxn id="15" idx="0"/>
          </p:cNvCxnSpPr>
          <p:nvPr/>
        </p:nvCxnSpPr>
        <p:spPr>
          <a:xfrm flipH="1">
            <a:off x="7143479" y="4511915"/>
            <a:ext cx="1467121" cy="6068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14" idx="2"/>
            <a:endCxn id="34" idx="0"/>
          </p:cNvCxnSpPr>
          <p:nvPr/>
        </p:nvCxnSpPr>
        <p:spPr>
          <a:xfrm>
            <a:off x="8610600" y="4511915"/>
            <a:ext cx="1900056" cy="6068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0459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4" grpId="0" animBg="1"/>
      <p:bldP spid="15" grpId="0" animBg="1"/>
      <p:bldP spid="19" grpId="0" animBg="1"/>
      <p:bldP spid="3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496880" y="1526682"/>
            <a:ext cx="3979624" cy="787400"/>
          </a:xfrm>
          <a:prstGeom prst="rect">
            <a:avLst/>
          </a:prstGeom>
          <a:solidFill>
            <a:srgbClr val="33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B Titr" panose="00000700000000000000" pitchFamily="2" charset="-78"/>
              </a:rPr>
              <a:t>اوراق بهادار با درآمد ثابت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B Titr" panose="00000700000000000000" pitchFamily="2" charset="-78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82075" y="3992639"/>
            <a:ext cx="1362973" cy="47157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90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B Nazanin" panose="00000400000000000000" pitchFamily="2" charset="-78"/>
              </a:rPr>
              <a:t>اوراق مشارکت</a:t>
            </a:r>
            <a:endParaRPr kumimoji="0" lang="en-US" sz="190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B Nazanin" panose="00000400000000000000" pitchFamily="2" charset="-78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31813" y="3992635"/>
            <a:ext cx="1362973" cy="47157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90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B Nazanin" panose="00000400000000000000" pitchFamily="2" charset="-78"/>
              </a:rPr>
              <a:t>اوراق خزانه</a:t>
            </a:r>
            <a:endParaRPr kumimoji="0" lang="en-US" sz="190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B Nazanin" panose="00000400000000000000" pitchFamily="2" charset="-78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854863" y="3992635"/>
            <a:ext cx="1079476" cy="47157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90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B Nazanin" panose="00000400000000000000" pitchFamily="2" charset="-78"/>
              </a:rPr>
              <a:t>اوراق مرابحه</a:t>
            </a:r>
            <a:endParaRPr kumimoji="0" lang="en-US" sz="190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B Nazanin" panose="00000400000000000000" pitchFamily="2" charset="-78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166734" y="3999046"/>
            <a:ext cx="1115704" cy="47157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90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B Nazanin" panose="00000400000000000000" pitchFamily="2" charset="-78"/>
              </a:rPr>
              <a:t>اوراق رهنی</a:t>
            </a:r>
            <a:endParaRPr kumimoji="0" lang="en-US" sz="190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B Nazanin" panose="00000400000000000000" pitchFamily="2" charset="-78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739596" y="3992636"/>
            <a:ext cx="1362973" cy="47157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90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B Nazanin" panose="00000400000000000000" pitchFamily="2" charset="-78"/>
              </a:rPr>
              <a:t>اوراق استصناع</a:t>
            </a:r>
            <a:endParaRPr kumimoji="0" lang="en-US" sz="190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B Nazanin" panose="00000400000000000000" pitchFamily="2" charset="-78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9535342" y="3992636"/>
            <a:ext cx="2194041" cy="47157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90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B Nazanin" panose="00000400000000000000" pitchFamily="2" charset="-78"/>
              </a:rPr>
              <a:t>سلف های موازی استاندارد</a:t>
            </a:r>
            <a:endParaRPr kumimoji="0" lang="en-US" sz="190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B Nazanin" panose="00000400000000000000" pitchFamily="2" charset="-78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576291" y="5109704"/>
            <a:ext cx="1096796" cy="47157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90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B Nazanin" panose="00000400000000000000" pitchFamily="2" charset="-78"/>
              </a:rPr>
              <a:t>اوراق مزارعه</a:t>
            </a:r>
            <a:endParaRPr kumimoji="0" lang="en-US" sz="190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B Nazanin" panose="00000400000000000000" pitchFamily="2" charset="-78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6248805" y="5117345"/>
            <a:ext cx="1181829" cy="47157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90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B Nazanin" panose="00000400000000000000" pitchFamily="2" charset="-78"/>
              </a:rPr>
              <a:t>اوراق مضاربه</a:t>
            </a:r>
            <a:endParaRPr kumimoji="0" lang="en-US" sz="190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B Nazanin" panose="00000400000000000000" pitchFamily="2" charset="-78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7646109" y="5109705"/>
            <a:ext cx="2900405" cy="47157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90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B Nazanin" panose="00000400000000000000" pitchFamily="2" charset="-78"/>
              </a:rPr>
              <a:t>صندوق های قابل معامله درآمد ثابت</a:t>
            </a:r>
            <a:endParaRPr kumimoji="0" lang="en-US" sz="190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B Nazanin" panose="00000400000000000000" pitchFamily="2" charset="-78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062130" y="5109707"/>
            <a:ext cx="1362973" cy="47157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90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B Nazanin" panose="00000400000000000000" pitchFamily="2" charset="-78"/>
              </a:rPr>
              <a:t>اوراق اجاره</a:t>
            </a:r>
            <a:endParaRPr kumimoji="0" lang="en-US" sz="190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B Nazanin" panose="00000400000000000000" pitchFamily="2" charset="-78"/>
            </a:endParaRPr>
          </a:p>
        </p:txBody>
      </p:sp>
      <p:cxnSp>
        <p:nvCxnSpPr>
          <p:cNvPr id="4" name="Straight Arrow Connector 3"/>
          <p:cNvCxnSpPr>
            <a:stCxn id="7" idx="2"/>
            <a:endCxn id="15" idx="0"/>
          </p:cNvCxnSpPr>
          <p:nvPr/>
        </p:nvCxnSpPr>
        <p:spPr>
          <a:xfrm flipH="1">
            <a:off x="963562" y="2314082"/>
            <a:ext cx="4523130" cy="16785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7" idx="2"/>
            <a:endCxn id="16" idx="0"/>
          </p:cNvCxnSpPr>
          <p:nvPr/>
        </p:nvCxnSpPr>
        <p:spPr>
          <a:xfrm flipH="1">
            <a:off x="2713300" y="2314082"/>
            <a:ext cx="2773392" cy="16785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7" idx="2"/>
            <a:endCxn id="17" idx="0"/>
          </p:cNvCxnSpPr>
          <p:nvPr/>
        </p:nvCxnSpPr>
        <p:spPr>
          <a:xfrm flipH="1">
            <a:off x="4394601" y="2314082"/>
            <a:ext cx="1092091" cy="16785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endCxn id="18" idx="0"/>
          </p:cNvCxnSpPr>
          <p:nvPr/>
        </p:nvCxnSpPr>
        <p:spPr>
          <a:xfrm>
            <a:off x="5462307" y="2296414"/>
            <a:ext cx="1262279" cy="17026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7" idx="2"/>
            <a:endCxn id="20" idx="0"/>
          </p:cNvCxnSpPr>
          <p:nvPr/>
        </p:nvCxnSpPr>
        <p:spPr>
          <a:xfrm>
            <a:off x="5486692" y="2314082"/>
            <a:ext cx="2934391" cy="16785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7" idx="2"/>
            <a:endCxn id="21" idx="0"/>
          </p:cNvCxnSpPr>
          <p:nvPr/>
        </p:nvCxnSpPr>
        <p:spPr>
          <a:xfrm>
            <a:off x="5486692" y="2314082"/>
            <a:ext cx="5145671" cy="16785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7" idx="2"/>
            <a:endCxn id="13" idx="0"/>
          </p:cNvCxnSpPr>
          <p:nvPr/>
        </p:nvCxnSpPr>
        <p:spPr>
          <a:xfrm flipH="1">
            <a:off x="2743617" y="2314082"/>
            <a:ext cx="2743075" cy="27956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7" idx="2"/>
            <a:endCxn id="32" idx="0"/>
          </p:cNvCxnSpPr>
          <p:nvPr/>
        </p:nvCxnSpPr>
        <p:spPr>
          <a:xfrm>
            <a:off x="5486692" y="2314082"/>
            <a:ext cx="3609620" cy="27956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7" idx="2"/>
            <a:endCxn id="28" idx="0"/>
          </p:cNvCxnSpPr>
          <p:nvPr/>
        </p:nvCxnSpPr>
        <p:spPr>
          <a:xfrm flipH="1">
            <a:off x="4124689" y="2314082"/>
            <a:ext cx="1362003" cy="27956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7" idx="2"/>
            <a:endCxn id="30" idx="0"/>
          </p:cNvCxnSpPr>
          <p:nvPr/>
        </p:nvCxnSpPr>
        <p:spPr>
          <a:xfrm>
            <a:off x="5486692" y="2314082"/>
            <a:ext cx="1353028" cy="28032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4771729" y="5109704"/>
            <a:ext cx="1366651" cy="47157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90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B Nazanin" panose="00000400000000000000" pitchFamily="2" charset="-78"/>
              </a:rPr>
              <a:t>اوراق </a:t>
            </a:r>
            <a:r>
              <a:rPr lang="fa-IR" sz="1900" dirty="0" smtClean="0">
                <a:solidFill>
                  <a:prstClr val="white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منفعت</a:t>
            </a:r>
            <a:endParaRPr kumimoji="0" lang="en-US" sz="190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B Nazanin" panose="00000400000000000000" pitchFamily="2" charset="-78"/>
            </a:endParaRPr>
          </a:p>
        </p:txBody>
      </p:sp>
      <p:cxnSp>
        <p:nvCxnSpPr>
          <p:cNvPr id="34" name="Straight Arrow Connector 33"/>
          <p:cNvCxnSpPr>
            <a:stCxn id="7" idx="2"/>
            <a:endCxn id="29" idx="0"/>
          </p:cNvCxnSpPr>
          <p:nvPr/>
        </p:nvCxnSpPr>
        <p:spPr>
          <a:xfrm flipH="1">
            <a:off x="5455055" y="2314082"/>
            <a:ext cx="31637" cy="27956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5610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5" grpId="0" animBg="1"/>
      <p:bldP spid="16" grpId="0" animBg="1"/>
      <p:bldP spid="17" grpId="0" animBg="1"/>
      <p:bldP spid="18" grpId="0" animBg="1"/>
      <p:bldP spid="20" grpId="0" animBg="1"/>
      <p:bldP spid="21" grpId="0" animBg="1"/>
      <p:bldP spid="28" grpId="0" animBg="1"/>
      <p:bldP spid="30" grpId="0" animBg="1"/>
      <p:bldP spid="32" grpId="0" animBg="1"/>
      <p:bldP spid="13" grpId="0" animBg="1"/>
      <p:bldP spid="2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659113" y="1799528"/>
            <a:ext cx="3979624" cy="787400"/>
          </a:xfrm>
          <a:prstGeom prst="rect">
            <a:avLst/>
          </a:prstGeom>
          <a:solidFill>
            <a:srgbClr val="33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B Titr" panose="00000700000000000000" pitchFamily="2" charset="-78"/>
              </a:rPr>
              <a:t>قراردادهای مشتقه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B Titr" panose="00000700000000000000" pitchFamily="2" charset="-78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932466" y="4332948"/>
            <a:ext cx="1084962" cy="47157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B Nazanin" panose="00000400000000000000" pitchFamily="2" charset="-78"/>
              </a:rPr>
              <a:t>آتی سهام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B Nazanin" panose="00000400000000000000" pitchFamily="2" charset="-78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427115" y="4332293"/>
            <a:ext cx="1395981" cy="47157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B Nazanin" panose="00000400000000000000" pitchFamily="2" charset="-78"/>
              </a:rPr>
              <a:t>آتی بورس کالا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B Nazanin" panose="00000400000000000000" pitchFamily="2" charset="-78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148348" y="4332295"/>
            <a:ext cx="1417560" cy="47157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B Nazanin" panose="00000400000000000000" pitchFamily="2" charset="-78"/>
              </a:rPr>
              <a:t>آتی سبد سهام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B Nazanin" panose="00000400000000000000" pitchFamily="2" charset="-78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9758366" y="4332296"/>
            <a:ext cx="2114434" cy="47157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B Nazanin" panose="00000400000000000000" pitchFamily="2" charset="-78"/>
              </a:rPr>
              <a:t>گواهی های سپرده کالایی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B Nazanin" panose="00000400000000000000" pitchFamily="2" charset="-7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35487" y="4332293"/>
            <a:ext cx="1653513" cy="47157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B Nazanin" panose="00000400000000000000" pitchFamily="2" charset="-78"/>
              </a:rPr>
              <a:t>اختیار معامله سهام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B Nazanin" panose="00000400000000000000" pitchFamily="2" charset="-7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549752" y="4332293"/>
            <a:ext cx="1942093" cy="47157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B Nazanin" panose="00000400000000000000" pitchFamily="2" charset="-78"/>
              </a:rPr>
              <a:t>اختیار معامله بورس کالا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B Nazanin" panose="00000400000000000000" pitchFamily="2" charset="-78"/>
            </a:endParaRPr>
          </a:p>
        </p:txBody>
      </p:sp>
      <p:cxnSp>
        <p:nvCxnSpPr>
          <p:cNvPr id="11" name="Straight Arrow Connector 10"/>
          <p:cNvCxnSpPr>
            <a:endCxn id="9" idx="0"/>
          </p:cNvCxnSpPr>
          <p:nvPr/>
        </p:nvCxnSpPr>
        <p:spPr>
          <a:xfrm flipH="1">
            <a:off x="1362244" y="2586928"/>
            <a:ext cx="4286682" cy="17453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endCxn id="10" idx="0"/>
          </p:cNvCxnSpPr>
          <p:nvPr/>
        </p:nvCxnSpPr>
        <p:spPr>
          <a:xfrm flipH="1">
            <a:off x="3520799" y="2586928"/>
            <a:ext cx="2128126" cy="17453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endCxn id="16" idx="0"/>
          </p:cNvCxnSpPr>
          <p:nvPr/>
        </p:nvCxnSpPr>
        <p:spPr>
          <a:xfrm flipH="1">
            <a:off x="5474947" y="2586928"/>
            <a:ext cx="173979" cy="17460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7" idx="2"/>
            <a:endCxn id="17" idx="0"/>
          </p:cNvCxnSpPr>
          <p:nvPr/>
        </p:nvCxnSpPr>
        <p:spPr>
          <a:xfrm>
            <a:off x="5648925" y="2586928"/>
            <a:ext cx="1476181" cy="17453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endCxn id="18" idx="0"/>
          </p:cNvCxnSpPr>
          <p:nvPr/>
        </p:nvCxnSpPr>
        <p:spPr>
          <a:xfrm>
            <a:off x="5648925" y="2586928"/>
            <a:ext cx="3208203" cy="17453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endCxn id="20" idx="0"/>
          </p:cNvCxnSpPr>
          <p:nvPr/>
        </p:nvCxnSpPr>
        <p:spPr>
          <a:xfrm>
            <a:off x="5648925" y="2586928"/>
            <a:ext cx="5166658" cy="17453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3972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6" grpId="0" animBg="1"/>
      <p:bldP spid="17" grpId="0" animBg="1"/>
      <p:bldP spid="18" grpId="0" animBg="1"/>
      <p:bldP spid="20" grpId="0" animBg="1"/>
      <p:bldP spid="9" grpId="0" animBg="1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4203598" y="2543809"/>
            <a:ext cx="2971800" cy="685800"/>
          </a:xfrm>
          <a:prstGeom prst="rect">
            <a:avLst/>
          </a:prstGeom>
          <a:solidFill>
            <a:srgbClr val="0000FF"/>
          </a:solidFill>
          <a:ln>
            <a:solidFill>
              <a:srgbClr val="000099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dirty="0">
                <a:solidFill>
                  <a:schemeClr val="bg1"/>
                </a:solidFill>
                <a:cs typeface="B Titr" pitchFamily="2" charset="-78"/>
              </a:rPr>
              <a:t>سازمان  بورس و اوراق بهادار</a:t>
            </a:r>
            <a:endParaRPr lang="en-US" dirty="0">
              <a:solidFill>
                <a:schemeClr val="bg1"/>
              </a:solidFill>
              <a:cs typeface="B Titr" pitchFamily="2" charset="-78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3822598" y="3843503"/>
            <a:ext cx="1714500" cy="539195"/>
          </a:xfrm>
          <a:prstGeom prst="roundRect">
            <a:avLst/>
          </a:prstGeom>
          <a:solidFill>
            <a:srgbClr val="1D53FF"/>
          </a:solidFill>
          <a:ln>
            <a:solidFill>
              <a:srgbClr val="000099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2000" b="1" dirty="0">
                <a:solidFill>
                  <a:schemeClr val="bg1"/>
                </a:solidFill>
                <a:cs typeface="B Roya" pitchFamily="2" charset="-78"/>
              </a:rPr>
              <a:t>بورس </a:t>
            </a:r>
            <a:r>
              <a:rPr lang="fa-IR" sz="2000" b="1" dirty="0" smtClean="0">
                <a:solidFill>
                  <a:schemeClr val="bg1"/>
                </a:solidFill>
                <a:cs typeface="B Roya" pitchFamily="2" charset="-78"/>
              </a:rPr>
              <a:t>کالا ایران</a:t>
            </a:r>
            <a:endParaRPr lang="en-US" sz="2000" b="1" dirty="0">
              <a:solidFill>
                <a:schemeClr val="bg1"/>
              </a:solidFill>
              <a:cs typeface="B Roya" pitchFamily="2" charset="-78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1612798" y="3862857"/>
            <a:ext cx="1810544" cy="515547"/>
          </a:xfrm>
          <a:prstGeom prst="roundRect">
            <a:avLst/>
          </a:prstGeom>
          <a:solidFill>
            <a:srgbClr val="1D53FF"/>
          </a:solidFill>
          <a:ln>
            <a:solidFill>
              <a:srgbClr val="000099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2000" b="1" dirty="0">
                <a:solidFill>
                  <a:schemeClr val="bg1"/>
                </a:solidFill>
                <a:cs typeface="B Roya" pitchFamily="2" charset="-78"/>
              </a:rPr>
              <a:t>بورس </a:t>
            </a:r>
            <a:r>
              <a:rPr lang="fa-IR" sz="2000" b="1" dirty="0" smtClean="0">
                <a:solidFill>
                  <a:schemeClr val="bg1"/>
                </a:solidFill>
                <a:cs typeface="B Roya" pitchFamily="2" charset="-78"/>
              </a:rPr>
              <a:t>انرژی ایران</a:t>
            </a:r>
            <a:endParaRPr lang="en-US" sz="2000" b="1" dirty="0">
              <a:solidFill>
                <a:schemeClr val="bg1"/>
              </a:solidFill>
              <a:cs typeface="B Roya" pitchFamily="2" charset="-78"/>
            </a:endParaRPr>
          </a:p>
        </p:txBody>
      </p:sp>
      <p:cxnSp>
        <p:nvCxnSpPr>
          <p:cNvPr id="32" name="Straight Connector 31"/>
          <p:cNvCxnSpPr/>
          <p:nvPr/>
        </p:nvCxnSpPr>
        <p:spPr>
          <a:xfrm flipH="1">
            <a:off x="4660799" y="3458209"/>
            <a:ext cx="1588" cy="38179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2679598" y="3450012"/>
            <a:ext cx="6319600" cy="660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9004198" y="3450012"/>
            <a:ext cx="0" cy="38919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2679598" y="3458209"/>
            <a:ext cx="0" cy="40464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rot="5400000">
            <a:off x="5536304" y="2352515"/>
            <a:ext cx="3810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6794398" y="3458209"/>
            <a:ext cx="0" cy="40464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8" name="Rounded Rectangle 37"/>
          <p:cNvSpPr/>
          <p:nvPr/>
        </p:nvSpPr>
        <p:spPr>
          <a:xfrm>
            <a:off x="5891074" y="3839209"/>
            <a:ext cx="1600200" cy="539195"/>
          </a:xfrm>
          <a:prstGeom prst="roundRect">
            <a:avLst/>
          </a:prstGeom>
          <a:solidFill>
            <a:srgbClr val="1D53FF"/>
          </a:solidFill>
          <a:ln>
            <a:solidFill>
              <a:srgbClr val="000099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2000" b="1" dirty="0" smtClean="0">
                <a:solidFill>
                  <a:schemeClr val="bg1"/>
                </a:solidFill>
                <a:cs typeface="B Roya" pitchFamily="2" charset="-78"/>
              </a:rPr>
              <a:t>فرابورس ایران</a:t>
            </a:r>
            <a:endParaRPr lang="en-US" sz="2000" b="1" dirty="0">
              <a:solidFill>
                <a:schemeClr val="bg1"/>
              </a:solidFill>
              <a:cs typeface="B Roya" pitchFamily="2" charset="-78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>
            <a:off x="5760826" y="3229609"/>
            <a:ext cx="0" cy="2286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>
            <a:off x="5799606" y="4717369"/>
            <a:ext cx="2988568" cy="504056"/>
          </a:xfrm>
          <a:prstGeom prst="rect">
            <a:avLst/>
          </a:prstGeom>
          <a:solidFill>
            <a:srgbClr val="2190FF"/>
          </a:solidFill>
          <a:ln>
            <a:solidFill>
              <a:srgbClr val="000099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1100" dirty="0">
                <a:solidFill>
                  <a:schemeClr val="bg1"/>
                </a:solidFill>
                <a:cs typeface="B Titr" pitchFamily="2" charset="-78"/>
              </a:rPr>
              <a:t>شرکت سپرده گذاری مرکزی اوراق بهادار و تسویه وجوه</a:t>
            </a:r>
            <a:endParaRPr lang="en-US" sz="1100" dirty="0">
              <a:solidFill>
                <a:schemeClr val="bg1"/>
              </a:solidFill>
              <a:cs typeface="B Titr" pitchFamily="2" charset="-78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3392038" y="4717369"/>
            <a:ext cx="2304256" cy="504056"/>
          </a:xfrm>
          <a:prstGeom prst="rect">
            <a:avLst/>
          </a:prstGeom>
          <a:solidFill>
            <a:srgbClr val="2190FF"/>
          </a:solidFill>
          <a:ln>
            <a:solidFill>
              <a:srgbClr val="000099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1200" dirty="0" smtClean="0">
                <a:solidFill>
                  <a:schemeClr val="bg1"/>
                </a:solidFill>
                <a:cs typeface="B Titr" pitchFamily="2" charset="-78"/>
              </a:rPr>
              <a:t>کارگزاران و کانون کارگزاران</a:t>
            </a:r>
            <a:endParaRPr lang="en-US" sz="1200" dirty="0">
              <a:solidFill>
                <a:schemeClr val="bg1"/>
              </a:solidFill>
              <a:cs typeface="B Titr" pitchFamily="2" charset="-78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1191094" y="4717369"/>
            <a:ext cx="2133599" cy="504056"/>
          </a:xfrm>
          <a:prstGeom prst="rect">
            <a:avLst/>
          </a:prstGeom>
          <a:solidFill>
            <a:srgbClr val="2190FF"/>
          </a:solidFill>
          <a:ln>
            <a:solidFill>
              <a:srgbClr val="000099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1200" dirty="0">
                <a:solidFill>
                  <a:schemeClr val="bg1"/>
                </a:solidFill>
                <a:cs typeface="B Titr" pitchFamily="2" charset="-78"/>
              </a:rPr>
              <a:t>کانون نهادهای سرمایه گذاری ایران</a:t>
            </a:r>
            <a:endParaRPr lang="en-US" sz="1200" dirty="0">
              <a:solidFill>
                <a:schemeClr val="bg1"/>
              </a:solidFill>
              <a:cs typeface="B Titr" pitchFamily="2" charset="-78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8895949" y="4717369"/>
            <a:ext cx="1396113" cy="504056"/>
          </a:xfrm>
          <a:prstGeom prst="rect">
            <a:avLst/>
          </a:prstGeom>
          <a:solidFill>
            <a:srgbClr val="2190FF"/>
          </a:solidFill>
          <a:ln>
            <a:solidFill>
              <a:srgbClr val="000099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1200" dirty="0" smtClean="0">
                <a:solidFill>
                  <a:schemeClr val="bg1"/>
                </a:solidFill>
                <a:cs typeface="B Titr" pitchFamily="2" charset="-78"/>
              </a:rPr>
              <a:t>شرکت های سبدگردان</a:t>
            </a:r>
            <a:endParaRPr lang="en-US" sz="1200" dirty="0">
              <a:solidFill>
                <a:schemeClr val="bg1"/>
              </a:solidFill>
              <a:cs typeface="B Titr" pitchFamily="2" charset="-78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7784998" y="3839209"/>
            <a:ext cx="2384378" cy="539195"/>
          </a:xfrm>
          <a:prstGeom prst="roundRect">
            <a:avLst/>
          </a:prstGeom>
          <a:solidFill>
            <a:srgbClr val="1D53FF"/>
          </a:solidFill>
          <a:ln>
            <a:solidFill>
              <a:srgbClr val="000099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2000" b="1" dirty="0">
                <a:solidFill>
                  <a:schemeClr val="bg1"/>
                </a:solidFill>
                <a:cs typeface="B Roya" pitchFamily="2" charset="-78"/>
              </a:rPr>
              <a:t> بورس اوراق بهادار تهران</a:t>
            </a:r>
            <a:endParaRPr lang="en-US" sz="2000" b="1" dirty="0">
              <a:solidFill>
                <a:schemeClr val="bg1"/>
              </a:solidFill>
              <a:cs typeface="B Roya" pitchFamily="2" charset="-78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4241698" y="1477009"/>
            <a:ext cx="2971800" cy="685800"/>
          </a:xfrm>
          <a:prstGeom prst="rect">
            <a:avLst/>
          </a:prstGeom>
          <a:solidFill>
            <a:srgbClr val="000099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>
                <a:cs typeface="B Titr" pitchFamily="2" charset="-78"/>
              </a:rPr>
              <a:t>شورای عالی بورس و اوراق بهادار</a:t>
            </a:r>
            <a:endParaRPr lang="en-US" dirty="0">
              <a:cs typeface="B Titr" pitchFamily="2" charset="-78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5793060" y="5364955"/>
            <a:ext cx="1420438" cy="504056"/>
          </a:xfrm>
          <a:prstGeom prst="rect">
            <a:avLst/>
          </a:prstGeom>
          <a:solidFill>
            <a:srgbClr val="2190FF"/>
          </a:solidFill>
          <a:ln>
            <a:solidFill>
              <a:srgbClr val="000099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1100" dirty="0" smtClean="0">
                <a:solidFill>
                  <a:schemeClr val="bg1"/>
                </a:solidFill>
                <a:cs typeface="B Titr" pitchFamily="2" charset="-78"/>
              </a:rPr>
              <a:t>موسسات رتبه بندی</a:t>
            </a:r>
            <a:endParaRPr lang="en-US" sz="1100" dirty="0">
              <a:solidFill>
                <a:schemeClr val="bg1"/>
              </a:solidFill>
              <a:cs typeface="B Titr" pitchFamily="2" charset="-78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3392038" y="5364955"/>
            <a:ext cx="2304256" cy="504056"/>
          </a:xfrm>
          <a:prstGeom prst="rect">
            <a:avLst/>
          </a:prstGeom>
          <a:solidFill>
            <a:srgbClr val="2190FF"/>
          </a:solidFill>
          <a:ln>
            <a:solidFill>
              <a:srgbClr val="000099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1200" dirty="0" smtClean="0">
                <a:solidFill>
                  <a:schemeClr val="bg1"/>
                </a:solidFill>
                <a:cs typeface="B Titr" pitchFamily="2" charset="-78"/>
              </a:rPr>
              <a:t>شرکت های سرمایه گذاری</a:t>
            </a:r>
            <a:endParaRPr lang="en-US" sz="1200" dirty="0">
              <a:solidFill>
                <a:schemeClr val="bg1"/>
              </a:solidFill>
              <a:cs typeface="B Titr" pitchFamily="2" charset="-78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1191094" y="5359204"/>
            <a:ext cx="2093224" cy="504056"/>
          </a:xfrm>
          <a:prstGeom prst="rect">
            <a:avLst/>
          </a:prstGeom>
          <a:solidFill>
            <a:srgbClr val="2190FF"/>
          </a:solidFill>
          <a:ln>
            <a:solidFill>
              <a:srgbClr val="000099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1200" dirty="0" smtClean="0">
                <a:solidFill>
                  <a:schemeClr val="bg1"/>
                </a:solidFill>
                <a:cs typeface="B Titr" pitchFamily="2" charset="-78"/>
              </a:rPr>
              <a:t>شرکت های مشاوره سرمایه گذاری</a:t>
            </a:r>
            <a:endParaRPr lang="en-US" sz="1200" dirty="0">
              <a:solidFill>
                <a:schemeClr val="bg1"/>
              </a:solidFill>
              <a:cs typeface="B Titr" pitchFamily="2" charset="-78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7367736" y="5364955"/>
            <a:ext cx="1420438" cy="504056"/>
          </a:xfrm>
          <a:prstGeom prst="rect">
            <a:avLst/>
          </a:prstGeom>
          <a:solidFill>
            <a:srgbClr val="2190FF"/>
          </a:solidFill>
          <a:ln>
            <a:solidFill>
              <a:srgbClr val="000099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1100" dirty="0" smtClean="0">
                <a:solidFill>
                  <a:schemeClr val="bg1"/>
                </a:solidFill>
                <a:cs typeface="B Titr" pitchFamily="2" charset="-78"/>
              </a:rPr>
              <a:t>شرکت های تامین سرمایه</a:t>
            </a:r>
            <a:endParaRPr lang="en-US" sz="1100" dirty="0">
              <a:solidFill>
                <a:schemeClr val="bg1"/>
              </a:solidFill>
              <a:cs typeface="B Titr" pitchFamily="2" charset="-78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8895950" y="5359204"/>
            <a:ext cx="1396112" cy="504056"/>
          </a:xfrm>
          <a:prstGeom prst="rect">
            <a:avLst/>
          </a:prstGeom>
          <a:solidFill>
            <a:srgbClr val="2190FF"/>
          </a:solidFill>
          <a:ln>
            <a:solidFill>
              <a:srgbClr val="000099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1200" dirty="0" smtClean="0">
                <a:solidFill>
                  <a:schemeClr val="bg1"/>
                </a:solidFill>
                <a:cs typeface="B Titr" pitchFamily="2" charset="-78"/>
              </a:rPr>
              <a:t>پردازش اطلاعات مالی</a:t>
            </a:r>
            <a:endParaRPr lang="en-US" sz="1200" dirty="0">
              <a:solidFill>
                <a:schemeClr val="bg1"/>
              </a:solidFill>
              <a:cs typeface="B Titr" pitchFamily="2" charset="-78"/>
            </a:endParaRPr>
          </a:p>
        </p:txBody>
      </p:sp>
      <p:sp>
        <p:nvSpPr>
          <p:cNvPr id="27" name="TextBox 26"/>
          <p:cNvSpPr txBox="1"/>
          <p:nvPr/>
        </p:nvSpPr>
        <p:spPr>
          <a:xfrm flipH="1">
            <a:off x="7367736" y="299330"/>
            <a:ext cx="3697334" cy="523220"/>
          </a:xfrm>
          <a:prstGeom prst="homePlate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justLow">
              <a:defRPr sz="2400">
                <a:solidFill>
                  <a:srgbClr val="000099"/>
                </a:solidFill>
                <a:cs typeface="B Titr" panose="00000700000000000000" pitchFamily="2" charset="-78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algn="ctr" rtl="1"/>
            <a:r>
              <a:rPr lang="fa-IR" sz="2800" dirty="0" smtClean="0">
                <a:solidFill>
                  <a:srgbClr val="FFFF00"/>
                </a:solidFill>
              </a:rPr>
              <a:t>ارکان بازار سرمایه ایران</a:t>
            </a:r>
            <a:endParaRPr lang="en-US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215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000"/>
                            </p:stCondLst>
                            <p:childTnLst>
                              <p:par>
                                <p:cTn id="5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000"/>
                            </p:stCondLst>
                            <p:childTnLst>
                              <p:par>
                                <p:cTn id="6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9000"/>
                            </p:stCondLst>
                            <p:childTnLst>
                              <p:par>
                                <p:cTn id="6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0"/>
                            </p:stCondLst>
                            <p:childTnLst>
                              <p:par>
                                <p:cTn id="7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1000"/>
                            </p:stCondLst>
                            <p:childTnLst>
                              <p:par>
                                <p:cTn id="8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2000"/>
                            </p:stCondLst>
                            <p:childTnLst>
                              <p:par>
                                <p:cTn id="8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3000"/>
                            </p:stCondLst>
                            <p:childTnLst>
                              <p:par>
                                <p:cTn id="9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4000"/>
                            </p:stCondLst>
                            <p:childTnLst>
                              <p:par>
                                <p:cTn id="10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5000"/>
                            </p:stCondLst>
                            <p:childTnLst>
                              <p:par>
                                <p:cTn id="11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6000"/>
                            </p:stCondLst>
                            <p:childTnLst>
                              <p:par>
                                <p:cTn id="11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7000"/>
                            </p:stCondLst>
                            <p:childTnLst>
                              <p:par>
                                <p:cTn id="12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8000"/>
                            </p:stCondLst>
                            <p:childTnLst>
                              <p:par>
                                <p:cTn id="13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19000"/>
                            </p:stCondLst>
                            <p:childTnLst>
                              <p:par>
                                <p:cTn id="13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20000"/>
                            </p:stCondLst>
                            <p:childTnLst>
                              <p:par>
                                <p:cTn id="14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21000"/>
                            </p:stCondLst>
                            <p:childTnLst>
                              <p:par>
                                <p:cTn id="15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 animBg="1"/>
      <p:bldP spid="38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 flipH="1">
            <a:off x="7352072" y="123179"/>
            <a:ext cx="3683954" cy="953453"/>
          </a:xfrm>
          <a:prstGeom prst="flowChartAlternateProcess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fa-IR" sz="800" dirty="0" smtClean="0">
              <a:solidFill>
                <a:srgbClr val="FFFF00"/>
              </a:solidFill>
              <a:cs typeface="B Titr" panose="00000700000000000000" pitchFamily="2" charset="-78"/>
            </a:endParaRPr>
          </a:p>
          <a:p>
            <a:pPr algn="ctr"/>
            <a:r>
              <a:rPr lang="fa-IR" sz="3000" dirty="0" smtClean="0">
                <a:solidFill>
                  <a:srgbClr val="FFFF00"/>
                </a:solidFill>
                <a:cs typeface="B Titr" panose="00000700000000000000" pitchFamily="2" charset="-78"/>
              </a:rPr>
              <a:t>سرمایه گذاری صحیح</a:t>
            </a:r>
          </a:p>
          <a:p>
            <a:pPr algn="ctr"/>
            <a:endParaRPr lang="en-US" sz="1200" dirty="0">
              <a:solidFill>
                <a:srgbClr val="FFFF00"/>
              </a:solidFill>
              <a:cs typeface="B Titr" panose="00000700000000000000" pitchFamily="2" charset="-78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4031411272"/>
              </p:ext>
            </p:extLst>
          </p:nvPr>
        </p:nvGraphicFramePr>
        <p:xfrm>
          <a:off x="103240" y="1378974"/>
          <a:ext cx="11537470" cy="41591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270" y="1147616"/>
            <a:ext cx="3220830" cy="14085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3240" y="4815211"/>
            <a:ext cx="1917700" cy="115342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8390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7846143" y="1440361"/>
            <a:ext cx="3912222" cy="77927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fa-IR" sz="2000" dirty="0">
                <a:solidFill>
                  <a:srgbClr val="006600"/>
                </a:solidFill>
                <a:cs typeface="B Titr" panose="00000700000000000000" pitchFamily="2" charset="-78"/>
              </a:rPr>
              <a:t>اصل </a:t>
            </a:r>
            <a:r>
              <a:rPr lang="fa-IR" sz="2000" dirty="0" smtClean="0">
                <a:solidFill>
                  <a:srgbClr val="006600"/>
                </a:solidFill>
                <a:cs typeface="B Titr" panose="00000700000000000000" pitchFamily="2" charset="-78"/>
              </a:rPr>
              <a:t>اول: سرمایه کذاری با سرمایه </a:t>
            </a:r>
            <a:r>
              <a:rPr lang="fa-IR" sz="2000" dirty="0">
                <a:solidFill>
                  <a:srgbClr val="006600"/>
                </a:solidFill>
                <a:cs typeface="B Titr" panose="00000700000000000000" pitchFamily="2" charset="-78"/>
              </a:rPr>
              <a:t>مازاد</a:t>
            </a:r>
            <a:endParaRPr lang="en-US" sz="2000" dirty="0">
              <a:solidFill>
                <a:srgbClr val="006600"/>
              </a:solidFill>
              <a:cs typeface="B Titr" panose="00000700000000000000" pitchFamily="2" charset="-78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573149" y="2316702"/>
            <a:ext cx="2736304" cy="74959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fa-IR" sz="2000" dirty="0">
                <a:solidFill>
                  <a:srgbClr val="006600"/>
                </a:solidFill>
                <a:cs typeface="B Titr" panose="00000700000000000000" pitchFamily="2" charset="-78"/>
              </a:rPr>
              <a:t>اصل دوم</a:t>
            </a:r>
            <a:r>
              <a:rPr lang="fa-IR" sz="2000" dirty="0" smtClean="0">
                <a:solidFill>
                  <a:srgbClr val="006600"/>
                </a:solidFill>
                <a:cs typeface="B Titr" panose="00000700000000000000" pitchFamily="2" charset="-78"/>
              </a:rPr>
              <a:t>: تشکیل سبد </a:t>
            </a:r>
            <a:r>
              <a:rPr lang="fa-IR" sz="2000" dirty="0">
                <a:solidFill>
                  <a:srgbClr val="006600"/>
                </a:solidFill>
                <a:cs typeface="B Titr" panose="00000700000000000000" pitchFamily="2" charset="-78"/>
              </a:rPr>
              <a:t>سهام</a:t>
            </a:r>
            <a:endParaRPr lang="en-US" sz="2000" dirty="0">
              <a:solidFill>
                <a:srgbClr val="006600"/>
              </a:solidFill>
              <a:cs typeface="B Titr" panose="00000700000000000000" pitchFamily="2" charset="-78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416282" y="3170578"/>
            <a:ext cx="2986675" cy="99692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fa-IR" sz="2000" dirty="0">
                <a:solidFill>
                  <a:srgbClr val="006600"/>
                </a:solidFill>
                <a:cs typeface="B Titr" panose="00000700000000000000" pitchFamily="2" charset="-78"/>
              </a:rPr>
              <a:t>اصل سوم:دیدگاه سرمایه </a:t>
            </a:r>
            <a:r>
              <a:rPr lang="fa-IR" sz="2000" dirty="0" smtClean="0">
                <a:solidFill>
                  <a:srgbClr val="006600"/>
                </a:solidFill>
                <a:cs typeface="B Titr" panose="00000700000000000000" pitchFamily="2" charset="-78"/>
              </a:rPr>
              <a:t>گذاری و بلند مدت در بازار </a:t>
            </a:r>
            <a:endParaRPr lang="en-US" sz="2000" dirty="0">
              <a:solidFill>
                <a:srgbClr val="006600"/>
              </a:solidFill>
              <a:cs typeface="B Titr" panose="00000700000000000000" pitchFamily="2" charset="-78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048130" y="4280854"/>
            <a:ext cx="2736304" cy="851587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fa-IR" sz="2000" dirty="0">
                <a:solidFill>
                  <a:srgbClr val="006600"/>
                </a:solidFill>
                <a:cs typeface="B Titr" panose="00000700000000000000" pitchFamily="2" charset="-78"/>
              </a:rPr>
              <a:t>اصل چهارم:عدم قطعیت</a:t>
            </a:r>
            <a:endParaRPr lang="en-US" sz="2000" dirty="0">
              <a:solidFill>
                <a:srgbClr val="006600"/>
              </a:solidFill>
              <a:cs typeface="B Titr" panose="00000700000000000000" pitchFamily="2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 flipH="1">
            <a:off x="6926157" y="271952"/>
            <a:ext cx="4766592" cy="523220"/>
          </a:xfrm>
          <a:prstGeom prst="homePlate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justLow">
              <a:defRPr sz="2400">
                <a:solidFill>
                  <a:srgbClr val="000099"/>
                </a:solidFill>
                <a:cs typeface="B Titr" panose="00000700000000000000" pitchFamily="2" charset="-78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algn="ctr" rtl="1"/>
            <a:r>
              <a:rPr lang="fa-IR" sz="2800" dirty="0" smtClean="0">
                <a:solidFill>
                  <a:srgbClr val="FFFF00"/>
                </a:solidFill>
              </a:rPr>
              <a:t>اصول سرمایه گذاری 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134295" y="5244259"/>
            <a:ext cx="2736304" cy="851587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fa-IR" sz="2000" dirty="0">
                <a:solidFill>
                  <a:srgbClr val="006600"/>
                </a:solidFill>
                <a:cs typeface="B Titr" panose="00000700000000000000" pitchFamily="2" charset="-78"/>
              </a:rPr>
              <a:t>اصل </a:t>
            </a:r>
            <a:r>
              <a:rPr lang="fa-IR" sz="2000" dirty="0" smtClean="0">
                <a:solidFill>
                  <a:srgbClr val="006600"/>
                </a:solidFill>
                <a:cs typeface="B Titr" panose="00000700000000000000" pitchFamily="2" charset="-78"/>
              </a:rPr>
              <a:t>پنجم: پذیرش مسئولیت سرمایه گذاری شخصی </a:t>
            </a:r>
            <a:endParaRPr lang="en-US" sz="2000" dirty="0">
              <a:solidFill>
                <a:srgbClr val="006600"/>
              </a:solidFill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336938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7104112" y="1546814"/>
            <a:ext cx="3295972" cy="80942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dirty="0">
                <a:solidFill>
                  <a:srgbClr val="006600"/>
                </a:solidFill>
                <a:cs typeface="B Titr" panose="00000700000000000000" pitchFamily="2" charset="-78"/>
              </a:rPr>
              <a:t>بررسی شرایط کلان اقتصادی و سیاسی</a:t>
            </a:r>
            <a:endParaRPr lang="en-US" dirty="0">
              <a:solidFill>
                <a:srgbClr val="006600"/>
              </a:solidFill>
              <a:cs typeface="B Titr" panose="00000700000000000000" pitchFamily="2" charset="-78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511824" y="2704318"/>
            <a:ext cx="2928370" cy="99692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2000" dirty="0">
                <a:solidFill>
                  <a:srgbClr val="006600"/>
                </a:solidFill>
                <a:cs typeface="B Titr" panose="00000700000000000000" pitchFamily="2" charset="-78"/>
              </a:rPr>
              <a:t>پیگیری مداوم اخبار</a:t>
            </a:r>
            <a:endParaRPr lang="en-US" sz="2000" dirty="0">
              <a:solidFill>
                <a:srgbClr val="006600"/>
              </a:solidFill>
              <a:cs typeface="B Titr" panose="00000700000000000000" pitchFamily="2" charset="-78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453520" y="3886906"/>
            <a:ext cx="2986675" cy="99692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2000" dirty="0">
                <a:solidFill>
                  <a:srgbClr val="006600"/>
                </a:solidFill>
                <a:cs typeface="B Titr" panose="00000700000000000000" pitchFamily="2" charset="-78"/>
              </a:rPr>
              <a:t>جدی نگرفتن شایعات</a:t>
            </a:r>
            <a:endParaRPr lang="en-US" sz="2000" dirty="0">
              <a:solidFill>
                <a:srgbClr val="006600"/>
              </a:solidFill>
              <a:cs typeface="B Titr" panose="00000700000000000000" pitchFamily="2" charset="-78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524000" y="5046250"/>
            <a:ext cx="2987824" cy="99692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2000" dirty="0">
                <a:solidFill>
                  <a:srgbClr val="006600"/>
                </a:solidFill>
                <a:cs typeface="B Titr" panose="00000700000000000000" pitchFamily="2" charset="-78"/>
              </a:rPr>
              <a:t>تشکیل سبد سهام</a:t>
            </a:r>
            <a:endParaRPr lang="en-US" sz="2000" dirty="0">
              <a:solidFill>
                <a:srgbClr val="006600"/>
              </a:solidFill>
              <a:cs typeface="B Titr" panose="00000700000000000000" pitchFamily="2" charset="-78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7104112" y="5046250"/>
            <a:ext cx="3295972" cy="99692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fa-IR" sz="2000" b="1" dirty="0" smtClean="0">
                <a:solidFill>
                  <a:srgbClr val="006600"/>
                </a:solidFill>
                <a:cs typeface="B Titr" panose="00000700000000000000" pitchFamily="2" charset="-78"/>
              </a:rPr>
              <a:t>معامله بر اساس تحلیل های تکنیکال، فاندامنتال و مالی رفتاری</a:t>
            </a:r>
            <a:endParaRPr lang="en-US" sz="2000" b="1" dirty="0">
              <a:solidFill>
                <a:srgbClr val="006600"/>
              </a:solidFill>
              <a:cs typeface="B Titr" panose="00000700000000000000" pitchFamily="2" charset="-78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524000" y="1469574"/>
            <a:ext cx="2736304" cy="886663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fa-IR" sz="2000" dirty="0">
                <a:solidFill>
                  <a:srgbClr val="006600"/>
                </a:solidFill>
                <a:cs typeface="B Titr" panose="00000700000000000000" pitchFamily="2" charset="-78"/>
              </a:rPr>
              <a:t>دیدگاه بلند مدت </a:t>
            </a:r>
            <a:endParaRPr lang="en-US" sz="2000" dirty="0">
              <a:solidFill>
                <a:srgbClr val="006600"/>
              </a:solidFill>
              <a:cs typeface="B Titr" panose="00000700000000000000" pitchFamily="2" charset="-78"/>
            </a:endParaRPr>
          </a:p>
        </p:txBody>
      </p:sp>
      <p:sp>
        <p:nvSpPr>
          <p:cNvPr id="14" name="TextBox 13"/>
          <p:cNvSpPr txBox="1"/>
          <p:nvPr/>
        </p:nvSpPr>
        <p:spPr>
          <a:xfrm flipH="1">
            <a:off x="4725675" y="250021"/>
            <a:ext cx="7244318" cy="461665"/>
          </a:xfrm>
          <a:prstGeom prst="homePlate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justLow">
              <a:defRPr sz="2400">
                <a:solidFill>
                  <a:srgbClr val="000099"/>
                </a:solidFill>
                <a:cs typeface="B Titr" panose="00000700000000000000" pitchFamily="2" charset="-78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algn="ctr" rtl="1"/>
            <a:r>
              <a:rPr lang="fa-IR" dirty="0" smtClean="0">
                <a:solidFill>
                  <a:srgbClr val="FFFF00"/>
                </a:solidFill>
              </a:rPr>
              <a:t>آنچه سرمایه گذاران در بورس باید دنبال کنند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7732027" y="3292041"/>
            <a:ext cx="2668057" cy="80942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dirty="0" smtClean="0">
                <a:solidFill>
                  <a:srgbClr val="006600"/>
                </a:solidFill>
                <a:cs typeface="B Titr" panose="00000700000000000000" pitchFamily="2" charset="-78"/>
              </a:rPr>
              <a:t>خرید و فروش بر اساس استراتژی شخصی</a:t>
            </a:r>
            <a:endParaRPr lang="en-US" dirty="0">
              <a:solidFill>
                <a:srgbClr val="006600"/>
              </a:solidFill>
              <a:cs typeface="B Titr" panose="00000700000000000000" pitchFamily="2" charset="-78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1524000" y="3214800"/>
            <a:ext cx="2637687" cy="886663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fa-IR" sz="2000" dirty="0" smtClean="0">
                <a:solidFill>
                  <a:srgbClr val="006600"/>
                </a:solidFill>
                <a:cs typeface="B Titr" panose="00000700000000000000" pitchFamily="2" charset="-78"/>
              </a:rPr>
              <a:t>استفاده از خدمات نهادهای مالی دارای مجوز</a:t>
            </a:r>
            <a:endParaRPr lang="en-US" sz="2000" dirty="0">
              <a:solidFill>
                <a:srgbClr val="006600"/>
              </a:solidFill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72932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550778"/>
            <a:ext cx="9144000" cy="423387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flipH="1">
            <a:off x="7484807" y="294075"/>
            <a:ext cx="3984923" cy="523220"/>
          </a:xfrm>
          <a:prstGeom prst="homePlate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justLow">
              <a:defRPr sz="2400">
                <a:solidFill>
                  <a:srgbClr val="000099"/>
                </a:solidFill>
                <a:cs typeface="B Titr" panose="00000700000000000000" pitchFamily="2" charset="-78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algn="ctr" rtl="1"/>
            <a:r>
              <a:rPr lang="fa-IR" sz="2800" dirty="0" smtClean="0">
                <a:solidFill>
                  <a:srgbClr val="FFFF00"/>
                </a:solidFill>
              </a:rPr>
              <a:t>اشتباه سرمایه گذاران</a:t>
            </a:r>
            <a:endParaRPr lang="en-US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1325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393073" y="2709236"/>
            <a:ext cx="7543800" cy="3498413"/>
            <a:chOff x="1158764" y="2469314"/>
            <a:chExt cx="10058400" cy="4664550"/>
          </a:xfrm>
        </p:grpSpPr>
        <p:sp>
          <p:nvSpPr>
            <p:cNvPr id="33" name="TextBox 32"/>
            <p:cNvSpPr txBox="1"/>
            <p:nvPr/>
          </p:nvSpPr>
          <p:spPr>
            <a:xfrm>
              <a:off x="8451495" y="2469314"/>
              <a:ext cx="2313272" cy="23391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sz="3600" dirty="0">
                  <a:solidFill>
                    <a:srgbClr val="5B9BD5">
                      <a:lumMod val="50000"/>
                    </a:srgbClr>
                  </a:solidFill>
                  <a:cs typeface="B Nazanin" panose="00000400000000000000" pitchFamily="2" charset="-78"/>
                </a:rPr>
                <a:t>نرخ</a:t>
              </a:r>
            </a:p>
            <a:p>
              <a:pPr algn="ctr"/>
              <a:r>
                <a:rPr lang="fa-IR" sz="3600" dirty="0">
                  <a:solidFill>
                    <a:srgbClr val="5B9BD5">
                      <a:lumMod val="50000"/>
                    </a:srgbClr>
                  </a:solidFill>
                  <a:cs typeface="B Nazanin" panose="00000400000000000000" pitchFamily="2" charset="-78"/>
                </a:rPr>
                <a:t>تورم</a:t>
              </a:r>
              <a:endParaRPr lang="en-US" sz="3600" dirty="0">
                <a:solidFill>
                  <a:srgbClr val="5B9BD5">
                    <a:lumMod val="50000"/>
                  </a:srgbClr>
                </a:solidFill>
                <a:cs typeface="B Nazanin" panose="00000400000000000000" pitchFamily="2" charset="-78"/>
              </a:endParaRPr>
            </a:p>
            <a:p>
              <a:pPr algn="ctr"/>
              <a:r>
                <a:rPr lang="fa-IR" sz="3600" dirty="0">
                  <a:solidFill>
                    <a:srgbClr val="5B9BD5">
                      <a:lumMod val="50000"/>
                    </a:srgbClr>
                  </a:solidFill>
                  <a:cs typeface="B Nazanin" panose="00000400000000000000" pitchFamily="2" charset="-78"/>
                </a:rPr>
                <a:t>سالیانه</a:t>
              </a:r>
              <a:endParaRPr lang="en-US" sz="3600" dirty="0">
                <a:solidFill>
                  <a:srgbClr val="5B9BD5">
                    <a:lumMod val="50000"/>
                  </a:srgb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1782195" y="2469314"/>
              <a:ext cx="2313272" cy="23391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sz="3600" dirty="0">
                  <a:solidFill>
                    <a:srgbClr val="5B9BD5">
                      <a:lumMod val="50000"/>
                    </a:srgbClr>
                  </a:solidFill>
                  <a:cs typeface="B Nazanin" panose="00000400000000000000" pitchFamily="2" charset="-78"/>
                </a:rPr>
                <a:t>نرخ بازدهی سالیانه</a:t>
              </a:r>
              <a:endParaRPr lang="en-US" sz="3600" dirty="0">
                <a:solidFill>
                  <a:srgbClr val="5B9BD5">
                    <a:lumMod val="50000"/>
                  </a:srgbClr>
                </a:solidFill>
                <a:cs typeface="B Nazanin" panose="00000400000000000000" pitchFamily="2" charset="-78"/>
              </a:endParaRP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8764" y="4158696"/>
              <a:ext cx="10058400" cy="2975168"/>
            </a:xfrm>
            <a:prstGeom prst="rect">
              <a:avLst/>
            </a:prstGeom>
          </p:spPr>
        </p:pic>
      </p:grpSp>
      <p:sp>
        <p:nvSpPr>
          <p:cNvPr id="10" name="TextBox 9"/>
          <p:cNvSpPr txBox="1"/>
          <p:nvPr/>
        </p:nvSpPr>
        <p:spPr>
          <a:xfrm>
            <a:off x="4214729" y="1865426"/>
            <a:ext cx="39004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3000" b="1" dirty="0">
                <a:solidFill>
                  <a:prstClr val="black"/>
                </a:solidFill>
                <a:cs typeface="B Nazanin" panose="00000400000000000000" pitchFamily="2" charset="-78"/>
              </a:rPr>
              <a:t>کاهش یا افزایش </a:t>
            </a:r>
          </a:p>
          <a:p>
            <a:pPr algn="ctr"/>
            <a:r>
              <a:rPr lang="fa-IR" sz="3000" b="1" dirty="0">
                <a:solidFill>
                  <a:prstClr val="black"/>
                </a:solidFill>
                <a:cs typeface="B Nazanin" panose="00000400000000000000" pitchFamily="2" charset="-78"/>
              </a:rPr>
              <a:t>قدرت خرید</a:t>
            </a:r>
          </a:p>
          <a:p>
            <a:pPr algn="ctr"/>
            <a:r>
              <a:rPr lang="fa-IR" sz="3000" b="1" dirty="0">
                <a:solidFill>
                  <a:prstClr val="black"/>
                </a:solidFill>
                <a:cs typeface="B Nazanin" panose="00000400000000000000" pitchFamily="2" charset="-78"/>
              </a:rPr>
              <a:t>در یک سال</a:t>
            </a:r>
            <a:endParaRPr lang="en-US" sz="3000" b="1" dirty="0">
              <a:solidFill>
                <a:prstClr val="black"/>
              </a:solidFill>
              <a:cs typeface="B Nazanin" panose="00000400000000000000" pitchFamily="2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 flipH="1">
            <a:off x="7862621" y="108196"/>
            <a:ext cx="3683954" cy="749141"/>
          </a:xfrm>
          <a:prstGeom prst="flowChartAlternateProcess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fa-IR" sz="800" dirty="0" smtClean="0">
              <a:solidFill>
                <a:srgbClr val="FFFF00"/>
              </a:solidFill>
              <a:cs typeface="B Titr" panose="00000700000000000000" pitchFamily="2" charset="-78"/>
            </a:endParaRPr>
          </a:p>
          <a:p>
            <a:pPr algn="ctr"/>
            <a:r>
              <a:rPr lang="fa-IR" sz="3000" dirty="0" smtClean="0">
                <a:solidFill>
                  <a:srgbClr val="FFFF00"/>
                </a:solidFill>
                <a:cs typeface="B Titr" panose="00000700000000000000" pitchFamily="2" charset="-78"/>
              </a:rPr>
              <a:t>قدرت خرید</a:t>
            </a:r>
            <a:endParaRPr lang="en-US" sz="1200" dirty="0">
              <a:solidFill>
                <a:srgbClr val="FFFF00"/>
              </a:solidFill>
              <a:cs typeface="B Titr" panose="00000700000000000000" pitchFamily="2" charset="-7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75219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2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" name="Chart 29"/>
          <p:cNvGraphicFramePr/>
          <p:nvPr>
            <p:extLst/>
          </p:nvPr>
        </p:nvGraphicFramePr>
        <p:xfrm>
          <a:off x="460075" y="1328468"/>
          <a:ext cx="10253376" cy="50482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 flipH="1">
            <a:off x="8129965" y="131925"/>
            <a:ext cx="3683954" cy="749141"/>
          </a:xfrm>
          <a:prstGeom prst="flowChartAlternateProcess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fa-IR" sz="800" dirty="0" smtClean="0">
              <a:solidFill>
                <a:srgbClr val="FFFF00"/>
              </a:solidFill>
              <a:cs typeface="B Titr" panose="00000700000000000000" pitchFamily="2" charset="-78"/>
            </a:endParaRPr>
          </a:p>
          <a:p>
            <a:pPr algn="ctr"/>
            <a:r>
              <a:rPr lang="fa-IR" sz="3000" dirty="0" smtClean="0">
                <a:solidFill>
                  <a:srgbClr val="FFFF00"/>
                </a:solidFill>
                <a:cs typeface="B Titr" panose="00000700000000000000" pitchFamily="2" charset="-78"/>
              </a:rPr>
              <a:t>نرخ تورم</a:t>
            </a:r>
            <a:endParaRPr lang="en-US" sz="1200" dirty="0">
              <a:solidFill>
                <a:srgbClr val="FFFF00"/>
              </a:solidFill>
              <a:cs typeface="B Titr" panose="00000700000000000000" pitchFamily="2" charset="-7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22048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graphicEl>
                                              <a:chart seriesIdx="0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>
                                            <p:graphicEl>
                                              <a:chart seriesIdx="0" categoryIdx="2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graphicEl>
                                              <a:chart seriesIdx="0" categoryIdx="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>
                                            <p:graphicEl>
                                              <a:chart seriesIdx="0" categoryIdx="3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graphicEl>
                                              <a:chart seriesIdx="0" categoryIdx="4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">
                                            <p:graphicEl>
                                              <a:chart seriesIdx="0" categoryIdx="4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graphicEl>
                                              <a:chart seriesIdx="0" categoryIdx="5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">
                                            <p:graphicEl>
                                              <a:chart seriesIdx="0" categoryIdx="5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30">
                                            <p:graphicEl>
                                              <a:chart seriesIdx="0" categoryIdx="5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>
                                            <p:graphicEl>
                                              <a:chart seriesIdx="0" categoryIdx="5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30">
                                            <p:graphicEl>
                                              <a:chart seriesIdx="0" categoryIdx="4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>
                                            <p:graphicEl>
                                              <a:chart seriesIdx="0" categoryIdx="4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30">
                                            <p:graphicEl>
                                              <a:chart seriesIdx="0" categoryIdx="3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>
                                            <p:graphicEl>
                                              <a:chart seriesIdx="0" categoryIdx="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30">
                                            <p:graphicEl>
                                              <a:chart seriesIdx="0" categoryIdx="2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>
                                            <p:graphicEl>
                                              <a:chart seriesIdx="0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30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30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30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0" grpId="0">
        <p:bldSub>
          <a:bldChart bld="categoryEl"/>
        </p:bldSub>
      </p:bldGraphic>
      <p:bldGraphic spid="30" grpId="1">
        <p:bldSub>
          <a:bldChart bld="categoryEl"/>
        </p:bldSub>
      </p:bldGraphic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3524" y="1335414"/>
            <a:ext cx="8399658" cy="454625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flipH="1">
            <a:off x="8371877" y="100204"/>
            <a:ext cx="3683954" cy="749141"/>
          </a:xfrm>
          <a:prstGeom prst="flowChartAlternateProcess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fa-IR" sz="800" dirty="0" smtClean="0">
              <a:solidFill>
                <a:srgbClr val="FFFF00"/>
              </a:solidFill>
              <a:cs typeface="B Titr" panose="00000700000000000000" pitchFamily="2" charset="-78"/>
            </a:endParaRPr>
          </a:p>
          <a:p>
            <a:pPr algn="ctr"/>
            <a:r>
              <a:rPr lang="fa-IR" sz="3000" dirty="0" smtClean="0">
                <a:solidFill>
                  <a:srgbClr val="FFFF00"/>
                </a:solidFill>
                <a:cs typeface="B Titr" panose="00000700000000000000" pitchFamily="2" charset="-78"/>
              </a:rPr>
              <a:t>نرخ تورم</a:t>
            </a:r>
            <a:endParaRPr lang="en-US" sz="1200" dirty="0">
              <a:solidFill>
                <a:srgbClr val="FFFF00"/>
              </a:solidFill>
              <a:cs typeface="B Titr" panose="00000700000000000000" pitchFamily="2" charset="-7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38575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8648" y="1310637"/>
            <a:ext cx="9549801" cy="474396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flipH="1">
            <a:off x="8378046" y="125572"/>
            <a:ext cx="3683954" cy="749141"/>
          </a:xfrm>
          <a:prstGeom prst="flowChartAlternateProcess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fa-IR" sz="800" dirty="0" smtClean="0">
              <a:solidFill>
                <a:srgbClr val="FFFF00"/>
              </a:solidFill>
              <a:cs typeface="B Titr" panose="00000700000000000000" pitchFamily="2" charset="-78"/>
            </a:endParaRPr>
          </a:p>
          <a:p>
            <a:pPr algn="ctr"/>
            <a:r>
              <a:rPr lang="fa-IR" sz="3000" dirty="0" smtClean="0">
                <a:solidFill>
                  <a:srgbClr val="FFFF00"/>
                </a:solidFill>
                <a:cs typeface="B Titr" panose="00000700000000000000" pitchFamily="2" charset="-78"/>
              </a:rPr>
              <a:t>نرخ تورم</a:t>
            </a:r>
            <a:endParaRPr lang="en-US" sz="1200" dirty="0">
              <a:solidFill>
                <a:srgbClr val="FFFF00"/>
              </a:solidFill>
              <a:cs typeface="B Titr" panose="00000700000000000000" pitchFamily="2" charset="-7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74759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e-learning\Desktop\Captur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1584" y="1268171"/>
            <a:ext cx="7869563" cy="4751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 flipH="1">
            <a:off x="8389872" y="120564"/>
            <a:ext cx="3683954" cy="749141"/>
          </a:xfrm>
          <a:prstGeom prst="flowChartAlternateProcess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fa-IR" sz="800" dirty="0" smtClean="0">
              <a:solidFill>
                <a:srgbClr val="FFFF00"/>
              </a:solidFill>
              <a:cs typeface="B Titr" panose="00000700000000000000" pitchFamily="2" charset="-78"/>
            </a:endParaRPr>
          </a:p>
          <a:p>
            <a:pPr algn="ctr"/>
            <a:r>
              <a:rPr lang="fa-IR" sz="3000" dirty="0" smtClean="0">
                <a:solidFill>
                  <a:srgbClr val="FFFF00"/>
                </a:solidFill>
                <a:cs typeface="B Titr" panose="00000700000000000000" pitchFamily="2" charset="-78"/>
              </a:rPr>
              <a:t>نرخ بهره</a:t>
            </a:r>
            <a:endParaRPr lang="en-US" sz="1200" dirty="0">
              <a:solidFill>
                <a:srgbClr val="FFFF00"/>
              </a:solidFill>
              <a:cs typeface="B Titr" panose="00000700000000000000" pitchFamily="2" charset="-7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91672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e-learning\Desktop\Picture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8515" y="1233529"/>
            <a:ext cx="8684903" cy="4804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 flipH="1">
            <a:off x="7902677" y="136193"/>
            <a:ext cx="3683954" cy="749141"/>
          </a:xfrm>
          <a:prstGeom prst="flowChartAlternateProcess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fa-IR" sz="800" dirty="0" smtClean="0">
              <a:solidFill>
                <a:srgbClr val="FFFF00"/>
              </a:solidFill>
              <a:cs typeface="B Titr" panose="00000700000000000000" pitchFamily="2" charset="-78"/>
            </a:endParaRPr>
          </a:p>
          <a:p>
            <a:pPr algn="ctr"/>
            <a:r>
              <a:rPr lang="fa-IR" sz="3000" dirty="0" smtClean="0">
                <a:solidFill>
                  <a:srgbClr val="FFFF00"/>
                </a:solidFill>
                <a:cs typeface="B Titr" panose="00000700000000000000" pitchFamily="2" charset="-78"/>
              </a:rPr>
              <a:t>افت ارزش پول</a:t>
            </a:r>
            <a:endParaRPr lang="en-US" sz="1200" dirty="0">
              <a:solidFill>
                <a:srgbClr val="FFFF00"/>
              </a:solidFill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12041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695" y="1492428"/>
            <a:ext cx="3170136" cy="4246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 descr="C:\Users\afzalian\Desktop\imag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56904" y="2125212"/>
            <a:ext cx="2111992" cy="2980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04343" y="1433590"/>
            <a:ext cx="2182120" cy="218212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012900" y="5326742"/>
            <a:ext cx="410754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dirty="0">
                <a:cs typeface="B Titr" panose="00000700000000000000" pitchFamily="2" charset="-78"/>
              </a:rPr>
              <a:t>پول خود را در کجا سرمایه گذاری کنم؟؟؟</a:t>
            </a:r>
          </a:p>
        </p:txBody>
      </p:sp>
      <p:sp>
        <p:nvSpPr>
          <p:cNvPr id="10" name="TextBox 9"/>
          <p:cNvSpPr txBox="1"/>
          <p:nvPr/>
        </p:nvSpPr>
        <p:spPr>
          <a:xfrm flipH="1">
            <a:off x="5203166" y="0"/>
            <a:ext cx="6405588" cy="749141"/>
          </a:xfrm>
          <a:prstGeom prst="flowChartAlternateProcess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fa-IR" sz="800" dirty="0" smtClean="0">
              <a:solidFill>
                <a:srgbClr val="FFFF00"/>
              </a:solidFill>
              <a:cs typeface="B Titr" panose="00000700000000000000" pitchFamily="2" charset="-78"/>
            </a:endParaRPr>
          </a:p>
          <a:p>
            <a:pPr algn="ctr"/>
            <a:r>
              <a:rPr lang="fa-IR" sz="3000" dirty="0" smtClean="0">
                <a:solidFill>
                  <a:srgbClr val="FFFF00"/>
                </a:solidFill>
                <a:cs typeface="B Titr" panose="00000700000000000000" pitchFamily="2" charset="-78"/>
              </a:rPr>
              <a:t>بررسی انواع روش های سرمایه گذاری</a:t>
            </a:r>
            <a:endParaRPr lang="en-US" sz="1200" dirty="0">
              <a:solidFill>
                <a:srgbClr val="FFFF00"/>
              </a:solidFill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546057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 flipH="1">
            <a:off x="7152969" y="238718"/>
            <a:ext cx="3849073" cy="612934"/>
          </a:xfrm>
          <a:prstGeom prst="flowChartAlternateProcess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800">
                <a:solidFill>
                  <a:schemeClr val="bg1"/>
                </a:solidFill>
                <a:cs typeface="B Titr" panose="00000700000000000000" pitchFamily="2" charset="-78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fa-IR" sz="3000" dirty="0">
                <a:solidFill>
                  <a:srgbClr val="FFFF00"/>
                </a:solidFill>
              </a:rPr>
              <a:t>سرمایه گذاری در </a:t>
            </a:r>
            <a:r>
              <a:rPr lang="fa-IR" sz="3000" dirty="0" smtClean="0">
                <a:solidFill>
                  <a:srgbClr val="FFFF00"/>
                </a:solidFill>
              </a:rPr>
              <a:t>بورس</a:t>
            </a:r>
            <a:endParaRPr lang="fa-IR" sz="3000"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2057" y="1349479"/>
            <a:ext cx="11127659" cy="4493538"/>
          </a:xfrm>
          <a:prstGeom prst="rect">
            <a:avLst/>
          </a:prstGeom>
          <a:noFill/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 rtl="1"/>
            <a:r>
              <a:rPr lang="fa-IR" sz="2600" dirty="0" smtClean="0">
                <a:cs typeface="B Nazanin" panose="00000400000000000000" pitchFamily="2" charset="-78"/>
              </a:rPr>
              <a:t>سرمایه گذاران در بورس، سهام شرکت هایی که در این بازار پذیرفته شدند را خرید و فروش می کنند و مالک بخش معینی از آن شرکت  می شوند.</a:t>
            </a:r>
            <a:r>
              <a:rPr lang="en-US" sz="2600" dirty="0" smtClean="0">
                <a:cs typeface="B Nazanin" panose="00000400000000000000" pitchFamily="2" charset="-78"/>
              </a:rPr>
              <a:t> </a:t>
            </a:r>
            <a:r>
              <a:rPr lang="fa-IR" sz="2600" dirty="0" smtClean="0">
                <a:cs typeface="B Nazanin" panose="00000400000000000000" pitchFamily="2" charset="-78"/>
              </a:rPr>
              <a:t> </a:t>
            </a:r>
          </a:p>
          <a:p>
            <a:pPr algn="just" rtl="1"/>
            <a:r>
              <a:rPr lang="fa-IR" sz="2600" b="1" dirty="0" smtClean="0">
                <a:solidFill>
                  <a:srgbClr val="1D53FF"/>
                </a:solidFill>
                <a:cs typeface="B Nazanin" panose="00000400000000000000" pitchFamily="2" charset="-78"/>
              </a:rPr>
              <a:t> این مدل سرمایه گذاری مزایایی دارد:</a:t>
            </a:r>
          </a:p>
          <a:p>
            <a:pPr marL="514350" indent="-514350" algn="just" rtl="1">
              <a:buFont typeface="Arial" panose="020B0604020202020204" pitchFamily="34" charset="0"/>
              <a:buChar char="•"/>
            </a:pPr>
            <a:r>
              <a:rPr lang="fa-IR" sz="2600" dirty="0" smtClean="0">
                <a:cs typeface="B Nazanin" panose="00000400000000000000" pitchFamily="2" charset="-78"/>
              </a:rPr>
              <a:t>مشارکت در سود شرکت ها؛</a:t>
            </a:r>
          </a:p>
          <a:p>
            <a:pPr marL="514350" indent="-514350" algn="just" rtl="1">
              <a:buFont typeface="Arial" panose="020B0604020202020204" pitchFamily="34" charset="0"/>
              <a:buChar char="•"/>
            </a:pPr>
            <a:r>
              <a:rPr lang="fa-IR" sz="2600" dirty="0" smtClean="0">
                <a:cs typeface="B Nazanin" panose="00000400000000000000" pitchFamily="2" charset="-78"/>
              </a:rPr>
              <a:t>مشارکت در اداره شرکت ها؛</a:t>
            </a:r>
          </a:p>
          <a:p>
            <a:pPr marL="514350" indent="-514350" algn="just" rtl="1">
              <a:buFont typeface="Arial" panose="020B0604020202020204" pitchFamily="34" charset="0"/>
              <a:buChar char="•"/>
            </a:pPr>
            <a:r>
              <a:rPr lang="fa-IR" sz="2600" dirty="0" smtClean="0">
                <a:cs typeface="B Nazanin" panose="00000400000000000000" pitchFamily="2" charset="-78"/>
              </a:rPr>
              <a:t>برخورداری از حمایت قانونی سازمان بورس و اوراق بهادار جهت سرمایه گذاری مطمئن؛</a:t>
            </a:r>
          </a:p>
          <a:p>
            <a:pPr marL="514350" indent="-514350" algn="just" rtl="1">
              <a:buFont typeface="Arial" panose="020B0604020202020204" pitchFamily="34" charset="0"/>
              <a:buChar char="•"/>
            </a:pPr>
            <a:r>
              <a:rPr lang="fa-IR" sz="2600" dirty="0" smtClean="0">
                <a:cs typeface="B Nazanin" panose="00000400000000000000" pitchFamily="2" charset="-78"/>
              </a:rPr>
              <a:t>امکان سرمایه گذاری با هر مبلغی؛</a:t>
            </a:r>
          </a:p>
          <a:p>
            <a:pPr marL="514350" indent="-514350" algn="just" rtl="1">
              <a:buFont typeface="Arial" panose="020B0604020202020204" pitchFamily="34" charset="0"/>
              <a:buChar char="•"/>
            </a:pPr>
            <a:r>
              <a:rPr lang="fa-IR" sz="2600" dirty="0" smtClean="0">
                <a:cs typeface="B Nazanin" panose="00000400000000000000" pitchFamily="2" charset="-78"/>
              </a:rPr>
              <a:t>قابلیت نقدشوندگی بالای دارایی؛</a:t>
            </a:r>
          </a:p>
          <a:p>
            <a:pPr marL="514350" indent="-514350" algn="just" rtl="1">
              <a:buFont typeface="Arial" panose="020B0604020202020204" pitchFamily="34" charset="0"/>
              <a:buChar char="•"/>
            </a:pPr>
            <a:r>
              <a:rPr lang="fa-IR" sz="2600" dirty="0" smtClean="0">
                <a:cs typeface="B Nazanin" panose="00000400000000000000" pitchFamily="2" charset="-78"/>
              </a:rPr>
              <a:t>برخورداری از شفافیت بالای بازار سرمایه؛</a:t>
            </a:r>
          </a:p>
          <a:p>
            <a:pPr marL="514350" indent="-514350" algn="just" rtl="1">
              <a:buFont typeface="Arial" panose="020B0604020202020204" pitchFamily="34" charset="0"/>
              <a:buChar char="•"/>
            </a:pPr>
            <a:r>
              <a:rPr lang="fa-IR" sz="2600" dirty="0" smtClean="0">
                <a:cs typeface="B Nazanin" panose="00000400000000000000" pitchFamily="2" charset="-78"/>
              </a:rPr>
              <a:t>دریافت بازدهی بالاتر نسبت به سایر بازارهای موازی در بازه زمانی بلند مدت؛</a:t>
            </a:r>
          </a:p>
          <a:p>
            <a:pPr marL="514350" indent="-514350" algn="just" rtl="1">
              <a:buFont typeface="Arial" panose="020B0604020202020204" pitchFamily="34" charset="0"/>
              <a:buChar char="•"/>
            </a:pPr>
            <a:r>
              <a:rPr lang="fa-IR" sz="2600" dirty="0" smtClean="0">
                <a:cs typeface="B Nazanin" panose="00000400000000000000" pitchFamily="2" charset="-78"/>
              </a:rPr>
              <a:t>سرمایه گذاری در بازار مولد و مشارکت در اقتصاد پویا.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94502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 txBox="1">
            <a:spLocks/>
          </p:cNvSpPr>
          <p:nvPr/>
        </p:nvSpPr>
        <p:spPr>
          <a:xfrm rot="19140000">
            <a:off x="1725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FFB6129-0A38-443B-9861-D44B9CC41D25}" type="datetime13">
              <a:rPr lang="en-US">
                <a:latin typeface="Franklin Gothic Book"/>
              </a:rPr>
              <a:pPr/>
              <a:t>11:42:05 AM</a:t>
            </a:fld>
            <a:endParaRPr lang="en-US" dirty="0">
              <a:latin typeface="Franklin Gothic Book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547682" y="1333167"/>
            <a:ext cx="6610482" cy="4036247"/>
            <a:chOff x="1857356" y="642918"/>
            <a:chExt cx="6786610" cy="4286280"/>
          </a:xfrm>
        </p:grpSpPr>
        <p:sp>
          <p:nvSpPr>
            <p:cNvPr id="10" name="Rectangle 9"/>
            <p:cNvSpPr/>
            <p:nvPr/>
          </p:nvSpPr>
          <p:spPr>
            <a:xfrm>
              <a:off x="6858016" y="1214422"/>
              <a:ext cx="1785950" cy="500066"/>
            </a:xfrm>
            <a:prstGeom prst="rect">
              <a:avLst/>
            </a:prstGeom>
            <a:gradFill rotWithShape="1">
              <a:gsLst>
                <a:gs pos="0">
                  <a:srgbClr val="7C984A">
                    <a:tint val="50000"/>
                    <a:satMod val="300000"/>
                  </a:srgbClr>
                </a:gs>
                <a:gs pos="35000">
                  <a:srgbClr val="7C984A">
                    <a:tint val="37000"/>
                    <a:satMod val="300000"/>
                  </a:srgbClr>
                </a:gs>
                <a:gs pos="100000">
                  <a:srgbClr val="7C984A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7C984A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algn="ctr">
                <a:defRPr/>
              </a:pPr>
              <a:r>
                <a:rPr lang="fa-IR" kern="0" dirty="0">
                  <a:solidFill>
                    <a:srgbClr val="000000"/>
                  </a:solidFill>
                  <a:latin typeface="Franklin Gothic Book"/>
                  <a:cs typeface="B Titr" pitchFamily="2" charset="-78"/>
                </a:rPr>
                <a:t>املاک</a:t>
              </a:r>
              <a:endParaRPr lang="en-US" kern="0" dirty="0">
                <a:solidFill>
                  <a:srgbClr val="000000"/>
                </a:solidFill>
                <a:latin typeface="Franklin Gothic Book"/>
                <a:cs typeface="B Titr" pitchFamily="2" charset="-78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858016" y="1857364"/>
              <a:ext cx="1785950" cy="500066"/>
            </a:xfrm>
            <a:prstGeom prst="rect">
              <a:avLst/>
            </a:prstGeom>
            <a:gradFill rotWithShape="1">
              <a:gsLst>
                <a:gs pos="0">
                  <a:srgbClr val="7C984A">
                    <a:tint val="50000"/>
                    <a:satMod val="300000"/>
                  </a:srgbClr>
                </a:gs>
                <a:gs pos="35000">
                  <a:srgbClr val="7C984A">
                    <a:tint val="37000"/>
                    <a:satMod val="300000"/>
                  </a:srgbClr>
                </a:gs>
                <a:gs pos="100000">
                  <a:srgbClr val="7C984A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7C984A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algn="ctr">
                <a:defRPr/>
              </a:pPr>
              <a:r>
                <a:rPr lang="fa-IR" kern="0" dirty="0">
                  <a:solidFill>
                    <a:srgbClr val="000000"/>
                  </a:solidFill>
                  <a:latin typeface="Franklin Gothic Book"/>
                  <a:cs typeface="B Titr" pitchFamily="2" charset="-78"/>
                </a:rPr>
                <a:t>بازار آزاد</a:t>
              </a:r>
              <a:endParaRPr lang="en-US" kern="0" dirty="0">
                <a:solidFill>
                  <a:srgbClr val="000000"/>
                </a:solidFill>
                <a:latin typeface="Franklin Gothic Book"/>
                <a:cs typeface="B Titr" pitchFamily="2" charset="-78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858016" y="2500306"/>
              <a:ext cx="1785950" cy="500066"/>
            </a:xfrm>
            <a:prstGeom prst="rect">
              <a:avLst/>
            </a:prstGeom>
            <a:gradFill rotWithShape="1">
              <a:gsLst>
                <a:gs pos="0">
                  <a:srgbClr val="7C984A">
                    <a:tint val="50000"/>
                    <a:satMod val="300000"/>
                  </a:srgbClr>
                </a:gs>
                <a:gs pos="35000">
                  <a:srgbClr val="7C984A">
                    <a:tint val="37000"/>
                    <a:satMod val="300000"/>
                  </a:srgbClr>
                </a:gs>
                <a:gs pos="100000">
                  <a:srgbClr val="7C984A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7C984A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algn="ctr">
                <a:defRPr/>
              </a:pPr>
              <a:r>
                <a:rPr lang="fa-IR" kern="0" dirty="0">
                  <a:solidFill>
                    <a:srgbClr val="000000"/>
                  </a:solidFill>
                  <a:latin typeface="Franklin Gothic Book"/>
                  <a:cs typeface="B Titr" pitchFamily="2" charset="-78"/>
                </a:rPr>
                <a:t>سکه و طلا</a:t>
              </a:r>
              <a:endParaRPr lang="en-US" kern="0" dirty="0">
                <a:solidFill>
                  <a:srgbClr val="000000"/>
                </a:solidFill>
                <a:latin typeface="Franklin Gothic Book"/>
                <a:cs typeface="B Titr" pitchFamily="2" charset="-78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6858016" y="3786190"/>
              <a:ext cx="1785950" cy="500066"/>
            </a:xfrm>
            <a:prstGeom prst="rect">
              <a:avLst/>
            </a:prstGeom>
            <a:gradFill rotWithShape="1">
              <a:gsLst>
                <a:gs pos="0">
                  <a:srgbClr val="7C984A">
                    <a:tint val="50000"/>
                    <a:satMod val="300000"/>
                  </a:srgbClr>
                </a:gs>
                <a:gs pos="35000">
                  <a:srgbClr val="7C984A">
                    <a:tint val="37000"/>
                    <a:satMod val="300000"/>
                  </a:srgbClr>
                </a:gs>
                <a:gs pos="100000">
                  <a:srgbClr val="7C984A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7C984A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algn="ctr">
                <a:defRPr/>
              </a:pPr>
              <a:r>
                <a:rPr lang="fa-IR" kern="0" dirty="0">
                  <a:solidFill>
                    <a:srgbClr val="000000"/>
                  </a:solidFill>
                  <a:latin typeface="Franklin Gothic Book"/>
                  <a:cs typeface="B Titr" pitchFamily="2" charset="-78"/>
                </a:rPr>
                <a:t>بانک</a:t>
              </a:r>
              <a:endParaRPr lang="en-US" kern="0" dirty="0">
                <a:solidFill>
                  <a:srgbClr val="000000"/>
                </a:solidFill>
                <a:latin typeface="Franklin Gothic Book"/>
                <a:cs typeface="B Titr" pitchFamily="2" charset="-78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858016" y="3143248"/>
              <a:ext cx="1785950" cy="500066"/>
            </a:xfrm>
            <a:prstGeom prst="rect">
              <a:avLst/>
            </a:prstGeom>
            <a:gradFill rotWithShape="1">
              <a:gsLst>
                <a:gs pos="0">
                  <a:srgbClr val="7C984A">
                    <a:tint val="50000"/>
                    <a:satMod val="300000"/>
                  </a:srgbClr>
                </a:gs>
                <a:gs pos="35000">
                  <a:srgbClr val="7C984A">
                    <a:tint val="37000"/>
                    <a:satMod val="300000"/>
                  </a:srgbClr>
                </a:gs>
                <a:gs pos="100000">
                  <a:srgbClr val="7C984A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7C984A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algn="ctr">
                <a:defRPr/>
              </a:pPr>
              <a:r>
                <a:rPr lang="fa-IR" kern="0" dirty="0">
                  <a:solidFill>
                    <a:srgbClr val="000000"/>
                  </a:solidFill>
                  <a:latin typeface="Franklin Gothic Book"/>
                  <a:cs typeface="B Titr" pitchFamily="2" charset="-78"/>
                </a:rPr>
                <a:t>ارز</a:t>
              </a:r>
              <a:endParaRPr lang="en-US" kern="0" dirty="0">
                <a:solidFill>
                  <a:srgbClr val="000000"/>
                </a:solidFill>
                <a:latin typeface="Franklin Gothic Book"/>
                <a:cs typeface="B Titr" pitchFamily="2" charset="-78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858016" y="4429132"/>
              <a:ext cx="1785950" cy="500066"/>
            </a:xfrm>
            <a:prstGeom prst="rect">
              <a:avLst/>
            </a:prstGeom>
            <a:gradFill rotWithShape="1">
              <a:gsLst>
                <a:gs pos="0">
                  <a:srgbClr val="7C984A">
                    <a:tint val="50000"/>
                    <a:satMod val="300000"/>
                  </a:srgbClr>
                </a:gs>
                <a:gs pos="35000">
                  <a:srgbClr val="7C984A">
                    <a:tint val="37000"/>
                    <a:satMod val="300000"/>
                  </a:srgbClr>
                </a:gs>
                <a:gs pos="100000">
                  <a:srgbClr val="7C984A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7C984A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algn="ctr">
                <a:defRPr/>
              </a:pPr>
              <a:r>
                <a:rPr lang="fa-IR" kern="0" dirty="0">
                  <a:solidFill>
                    <a:srgbClr val="000000"/>
                  </a:solidFill>
                  <a:latin typeface="Franklin Gothic Book"/>
                  <a:cs typeface="B Titr" pitchFamily="2" charset="-78"/>
                </a:rPr>
                <a:t>بورس</a:t>
              </a:r>
              <a:endParaRPr lang="en-US" kern="0" dirty="0">
                <a:solidFill>
                  <a:srgbClr val="000000"/>
                </a:solidFill>
                <a:latin typeface="Franklin Gothic Book"/>
                <a:cs typeface="B Titr" pitchFamily="2" charset="-78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5143504" y="642918"/>
              <a:ext cx="1500198" cy="500066"/>
            </a:xfrm>
            <a:prstGeom prst="rect">
              <a:avLst/>
            </a:prstGeom>
            <a:gradFill rotWithShape="1">
              <a:gsLst>
                <a:gs pos="0">
                  <a:srgbClr val="F96A1B">
                    <a:tint val="50000"/>
                    <a:satMod val="300000"/>
                  </a:srgbClr>
                </a:gs>
                <a:gs pos="35000">
                  <a:srgbClr val="F96A1B">
                    <a:tint val="37000"/>
                    <a:satMod val="300000"/>
                  </a:srgbClr>
                </a:gs>
                <a:gs pos="100000">
                  <a:srgbClr val="F96A1B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F96A1B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algn="ctr">
                <a:defRPr/>
              </a:pPr>
              <a:r>
                <a:rPr lang="fa-IR" kern="0" dirty="0">
                  <a:solidFill>
                    <a:srgbClr val="000000"/>
                  </a:solidFill>
                  <a:latin typeface="Franklin Gothic Book"/>
                  <a:cs typeface="B Titr" pitchFamily="2" charset="-78"/>
                </a:rPr>
                <a:t>نقدشوندگی</a:t>
              </a:r>
              <a:endParaRPr lang="en-US" kern="0" dirty="0">
                <a:solidFill>
                  <a:srgbClr val="000000"/>
                </a:solidFill>
                <a:latin typeface="Franklin Gothic Book"/>
                <a:cs typeface="B Titr" pitchFamily="2" charset="-78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500430" y="642918"/>
              <a:ext cx="1500198" cy="500066"/>
            </a:xfrm>
            <a:prstGeom prst="rect">
              <a:avLst/>
            </a:prstGeom>
            <a:gradFill rotWithShape="1">
              <a:gsLst>
                <a:gs pos="0">
                  <a:srgbClr val="F96A1B">
                    <a:tint val="50000"/>
                    <a:satMod val="300000"/>
                  </a:srgbClr>
                </a:gs>
                <a:gs pos="35000">
                  <a:srgbClr val="F96A1B">
                    <a:tint val="37000"/>
                    <a:satMod val="300000"/>
                  </a:srgbClr>
                </a:gs>
                <a:gs pos="100000">
                  <a:srgbClr val="F96A1B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F96A1B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algn="ctr">
                <a:defRPr/>
              </a:pPr>
              <a:r>
                <a:rPr lang="fa-IR" kern="0" dirty="0">
                  <a:solidFill>
                    <a:srgbClr val="000000"/>
                  </a:solidFill>
                  <a:latin typeface="Franklin Gothic Book"/>
                  <a:cs typeface="B Titr" pitchFamily="2" charset="-78"/>
                </a:rPr>
                <a:t>ریسک</a:t>
              </a:r>
              <a:endParaRPr lang="en-US" kern="0" dirty="0">
                <a:solidFill>
                  <a:srgbClr val="000000"/>
                </a:solidFill>
                <a:latin typeface="Franklin Gothic Book"/>
                <a:cs typeface="B Titr" pitchFamily="2" charset="-78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857356" y="655133"/>
              <a:ext cx="1500198" cy="500065"/>
            </a:xfrm>
            <a:prstGeom prst="rect">
              <a:avLst/>
            </a:prstGeom>
            <a:gradFill rotWithShape="1">
              <a:gsLst>
                <a:gs pos="0">
                  <a:srgbClr val="F96A1B">
                    <a:tint val="50000"/>
                    <a:satMod val="300000"/>
                  </a:srgbClr>
                </a:gs>
                <a:gs pos="35000">
                  <a:srgbClr val="F96A1B">
                    <a:tint val="37000"/>
                    <a:satMod val="300000"/>
                  </a:srgbClr>
                </a:gs>
                <a:gs pos="100000">
                  <a:srgbClr val="F96A1B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F96A1B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algn="ctr">
                <a:defRPr/>
              </a:pPr>
              <a:r>
                <a:rPr lang="fa-IR" kern="0" dirty="0">
                  <a:solidFill>
                    <a:srgbClr val="000000"/>
                  </a:solidFill>
                  <a:latin typeface="Franklin Gothic Book"/>
                  <a:cs typeface="B Titr" pitchFamily="2" charset="-78"/>
                </a:rPr>
                <a:t>بازده </a:t>
              </a:r>
              <a:endParaRPr lang="en-US" kern="0" dirty="0">
                <a:solidFill>
                  <a:srgbClr val="000000"/>
                </a:solidFill>
                <a:latin typeface="Franklin Gothic Book"/>
                <a:cs typeface="B Titr" pitchFamily="2" charset="-78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5143504" y="1214422"/>
              <a:ext cx="1500198" cy="500066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rgbClr val="797B7E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algn="ctr">
                <a:defRPr/>
              </a:pPr>
              <a:r>
                <a:rPr lang="fa-IR" b="1" kern="0" dirty="0">
                  <a:solidFill>
                    <a:srgbClr val="000000"/>
                  </a:solidFill>
                  <a:latin typeface="Franklin Gothic Book"/>
                  <a:cs typeface="B Traffic" pitchFamily="2" charset="-78"/>
                </a:rPr>
                <a:t>کم</a:t>
              </a:r>
              <a:endParaRPr lang="en-US" b="1" kern="0" dirty="0">
                <a:solidFill>
                  <a:srgbClr val="000000"/>
                </a:solidFill>
                <a:latin typeface="Franklin Gothic Book"/>
                <a:cs typeface="B Traffic" pitchFamily="2" charset="-78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3500430" y="1214422"/>
              <a:ext cx="1500198" cy="500065"/>
            </a:xfrm>
            <a:prstGeom prst="rect">
              <a:avLst/>
            </a:prstGeom>
            <a:solidFill>
              <a:srgbClr val="006600"/>
            </a:solidFill>
            <a:ln w="9525" cap="flat" cmpd="sng" algn="ctr">
              <a:solidFill>
                <a:srgbClr val="797B7E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algn="ctr">
                <a:defRPr/>
              </a:pPr>
              <a:r>
                <a:rPr lang="fa-IR" b="1" kern="0" dirty="0">
                  <a:solidFill>
                    <a:srgbClr val="000000"/>
                  </a:solidFill>
                  <a:latin typeface="Franklin Gothic Book"/>
                  <a:cs typeface="B Traffic" pitchFamily="2" charset="-78"/>
                </a:rPr>
                <a:t>کم</a:t>
              </a:r>
              <a:endParaRPr lang="en-US" b="1" kern="0" dirty="0">
                <a:solidFill>
                  <a:srgbClr val="000000"/>
                </a:solidFill>
                <a:latin typeface="Franklin Gothic Book"/>
                <a:cs typeface="B Traffic" pitchFamily="2" charset="-78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1857356" y="1214422"/>
              <a:ext cx="1500198" cy="500066"/>
            </a:xfrm>
            <a:prstGeom prst="rect">
              <a:avLst/>
            </a:prstGeom>
            <a:solidFill>
              <a:srgbClr val="339933"/>
            </a:solidFill>
            <a:ln w="9525" cap="flat" cmpd="sng" algn="ctr">
              <a:solidFill>
                <a:srgbClr val="797B7E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algn="ctr">
                <a:defRPr/>
              </a:pPr>
              <a:r>
                <a:rPr lang="fa-IR" b="1" kern="0" dirty="0">
                  <a:solidFill>
                    <a:srgbClr val="000000"/>
                  </a:solidFill>
                  <a:latin typeface="Franklin Gothic Book"/>
                  <a:cs typeface="B Traffic" pitchFamily="2" charset="-78"/>
                </a:rPr>
                <a:t>متوسط</a:t>
              </a:r>
              <a:endParaRPr lang="en-US" b="1" kern="0" dirty="0">
                <a:solidFill>
                  <a:srgbClr val="000000"/>
                </a:solidFill>
                <a:latin typeface="Franklin Gothic Book"/>
                <a:cs typeface="B Traffic" pitchFamily="2" charset="-78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5143504" y="1857364"/>
              <a:ext cx="1500198" cy="500066"/>
            </a:xfrm>
            <a:prstGeom prst="rect">
              <a:avLst/>
            </a:prstGeom>
            <a:gradFill rotWithShape="1">
              <a:gsLst>
                <a:gs pos="0">
                  <a:srgbClr val="797B7E">
                    <a:tint val="50000"/>
                    <a:satMod val="300000"/>
                  </a:srgbClr>
                </a:gs>
                <a:gs pos="35000">
                  <a:srgbClr val="797B7E">
                    <a:tint val="37000"/>
                    <a:satMod val="300000"/>
                  </a:srgbClr>
                </a:gs>
                <a:gs pos="100000">
                  <a:srgbClr val="797B7E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797B7E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algn="ctr">
                <a:defRPr/>
              </a:pPr>
              <a:r>
                <a:rPr lang="fa-IR" b="1" kern="0" dirty="0">
                  <a:solidFill>
                    <a:srgbClr val="000000"/>
                  </a:solidFill>
                  <a:latin typeface="Franklin Gothic Book"/>
                  <a:cs typeface="B Traffic" pitchFamily="2" charset="-78"/>
                </a:rPr>
                <a:t>بستگی دارد</a:t>
              </a:r>
              <a:endParaRPr lang="en-US" b="1" kern="0" dirty="0">
                <a:solidFill>
                  <a:srgbClr val="000000"/>
                </a:solidFill>
                <a:latin typeface="Franklin Gothic Book"/>
                <a:cs typeface="B Traffic" pitchFamily="2" charset="-78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1857356" y="1857364"/>
              <a:ext cx="1500198" cy="500066"/>
            </a:xfrm>
            <a:prstGeom prst="rect">
              <a:avLst/>
            </a:prstGeom>
            <a:gradFill rotWithShape="1">
              <a:gsLst>
                <a:gs pos="0">
                  <a:srgbClr val="797B7E">
                    <a:tint val="50000"/>
                    <a:satMod val="300000"/>
                  </a:srgbClr>
                </a:gs>
                <a:gs pos="35000">
                  <a:srgbClr val="797B7E">
                    <a:tint val="37000"/>
                    <a:satMod val="300000"/>
                  </a:srgbClr>
                </a:gs>
                <a:gs pos="100000">
                  <a:srgbClr val="797B7E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797B7E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algn="ctr">
                <a:defRPr/>
              </a:pPr>
              <a:r>
                <a:rPr lang="fa-IR" b="1" kern="0" dirty="0">
                  <a:solidFill>
                    <a:srgbClr val="000000"/>
                  </a:solidFill>
                  <a:latin typeface="Franklin Gothic Book"/>
                  <a:cs typeface="B Traffic" pitchFamily="2" charset="-78"/>
                </a:rPr>
                <a:t>بستگی دارد</a:t>
              </a:r>
              <a:endParaRPr lang="en-US" b="1" kern="0" dirty="0">
                <a:solidFill>
                  <a:srgbClr val="000000"/>
                </a:solidFill>
                <a:latin typeface="Franklin Gothic Book"/>
                <a:cs typeface="B Traffic" pitchFamily="2" charset="-78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5143504" y="2500306"/>
              <a:ext cx="1500198" cy="500066"/>
            </a:xfrm>
            <a:prstGeom prst="rect">
              <a:avLst/>
            </a:prstGeom>
            <a:solidFill>
              <a:srgbClr val="006600"/>
            </a:solidFill>
            <a:ln w="9525" cap="flat" cmpd="sng" algn="ctr">
              <a:solidFill>
                <a:srgbClr val="797B7E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algn="ctr">
                <a:defRPr/>
              </a:pPr>
              <a:r>
                <a:rPr lang="fa-IR" b="1" kern="0" dirty="0">
                  <a:solidFill>
                    <a:srgbClr val="000000"/>
                  </a:solidFill>
                  <a:latin typeface="Franklin Gothic Book"/>
                  <a:cs typeface="B Traffic" pitchFamily="2" charset="-78"/>
                </a:rPr>
                <a:t>بالا</a:t>
              </a:r>
              <a:endParaRPr lang="en-US" b="1" kern="0" dirty="0">
                <a:solidFill>
                  <a:srgbClr val="000000"/>
                </a:solidFill>
                <a:latin typeface="Franklin Gothic Book"/>
                <a:cs typeface="B Traffic" pitchFamily="2" charset="-78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3500430" y="2500306"/>
              <a:ext cx="1500198" cy="500066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solidFill>
                <a:srgbClr val="797B7E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algn="ctr">
                <a:defRPr/>
              </a:pPr>
              <a:r>
                <a:rPr lang="fa-IR" b="1" kern="0" dirty="0">
                  <a:solidFill>
                    <a:srgbClr val="000000"/>
                  </a:solidFill>
                  <a:latin typeface="Franklin Gothic Book"/>
                  <a:cs typeface="B Traffic" pitchFamily="2" charset="-78"/>
                </a:rPr>
                <a:t>بالا</a:t>
              </a:r>
              <a:endParaRPr lang="en-US" b="1" kern="0" dirty="0">
                <a:solidFill>
                  <a:srgbClr val="000000"/>
                </a:solidFill>
                <a:latin typeface="Franklin Gothic Book"/>
                <a:cs typeface="B Traffic" pitchFamily="2" charset="-78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857356" y="2500306"/>
              <a:ext cx="1500198" cy="500066"/>
            </a:xfrm>
            <a:prstGeom prst="rect">
              <a:avLst/>
            </a:prstGeom>
            <a:solidFill>
              <a:srgbClr val="336600"/>
            </a:solidFill>
            <a:ln w="9525" cap="flat" cmpd="sng" algn="ctr">
              <a:solidFill>
                <a:srgbClr val="797B7E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algn="ctr">
                <a:defRPr/>
              </a:pPr>
              <a:r>
                <a:rPr lang="fa-IR" sz="1700" b="1" kern="0" dirty="0" smtClean="0">
                  <a:solidFill>
                    <a:srgbClr val="000000"/>
                  </a:solidFill>
                  <a:latin typeface="Franklin Gothic Book"/>
                  <a:cs typeface="B Traffic" pitchFamily="2" charset="-78"/>
                </a:rPr>
                <a:t>بالا</a:t>
              </a:r>
              <a:endParaRPr lang="en-US" sz="1700" b="1" kern="0" dirty="0">
                <a:solidFill>
                  <a:srgbClr val="000000"/>
                </a:solidFill>
                <a:latin typeface="Franklin Gothic Book"/>
                <a:cs typeface="B Traffic" pitchFamily="2" charset="-78"/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5143504" y="3143248"/>
              <a:ext cx="1500198" cy="500066"/>
            </a:xfrm>
            <a:prstGeom prst="rect">
              <a:avLst/>
            </a:prstGeom>
            <a:solidFill>
              <a:srgbClr val="006600"/>
            </a:solidFill>
            <a:ln w="9525" cap="flat" cmpd="sng" algn="ctr">
              <a:solidFill>
                <a:srgbClr val="797B7E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algn="ctr">
                <a:defRPr/>
              </a:pPr>
              <a:r>
                <a:rPr lang="fa-IR" b="1" kern="0" dirty="0">
                  <a:solidFill>
                    <a:srgbClr val="000000"/>
                  </a:solidFill>
                  <a:latin typeface="Franklin Gothic Book"/>
                  <a:cs typeface="B Traffic" pitchFamily="2" charset="-78"/>
                </a:rPr>
                <a:t>بالا</a:t>
              </a:r>
              <a:endParaRPr lang="en-US" b="1" kern="0" dirty="0">
                <a:solidFill>
                  <a:srgbClr val="000000"/>
                </a:solidFill>
                <a:latin typeface="Franklin Gothic Book"/>
                <a:cs typeface="B Traffic" pitchFamily="2" charset="-78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3500430" y="3143248"/>
              <a:ext cx="1500198" cy="500066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solidFill>
                <a:srgbClr val="797B7E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algn="ctr">
                <a:defRPr/>
              </a:pPr>
              <a:r>
                <a:rPr lang="fa-IR" b="1" kern="0" dirty="0">
                  <a:solidFill>
                    <a:srgbClr val="000000"/>
                  </a:solidFill>
                  <a:latin typeface="Franklin Gothic Book"/>
                  <a:cs typeface="B Traffic" pitchFamily="2" charset="-78"/>
                </a:rPr>
                <a:t>بالا</a:t>
              </a:r>
              <a:endParaRPr lang="en-US" b="1" kern="0" dirty="0">
                <a:solidFill>
                  <a:srgbClr val="000000"/>
                </a:solidFill>
                <a:latin typeface="Franklin Gothic Book"/>
                <a:cs typeface="B Traffic" pitchFamily="2" charset="-78"/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5143504" y="3786190"/>
              <a:ext cx="1500198" cy="500066"/>
            </a:xfrm>
            <a:prstGeom prst="rect">
              <a:avLst/>
            </a:prstGeom>
            <a:solidFill>
              <a:srgbClr val="006600"/>
            </a:solidFill>
            <a:ln w="9525" cap="flat" cmpd="sng" algn="ctr">
              <a:solidFill>
                <a:srgbClr val="797B7E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algn="ctr">
                <a:defRPr/>
              </a:pPr>
              <a:r>
                <a:rPr lang="fa-IR" b="1" kern="0" dirty="0">
                  <a:solidFill>
                    <a:srgbClr val="000000"/>
                  </a:solidFill>
                  <a:latin typeface="Franklin Gothic Book"/>
                  <a:cs typeface="B Traffic" pitchFamily="2" charset="-78"/>
                </a:rPr>
                <a:t>بالا</a:t>
              </a:r>
              <a:endParaRPr lang="en-US" b="1" kern="0" dirty="0">
                <a:solidFill>
                  <a:srgbClr val="000000"/>
                </a:solidFill>
                <a:latin typeface="Franklin Gothic Book"/>
                <a:cs typeface="B Traffic" pitchFamily="2" charset="-78"/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3500430" y="3786190"/>
              <a:ext cx="1500198" cy="500066"/>
            </a:xfrm>
            <a:prstGeom prst="rect">
              <a:avLst/>
            </a:prstGeom>
            <a:solidFill>
              <a:srgbClr val="336600"/>
            </a:solidFill>
            <a:ln w="9525" cap="flat" cmpd="sng" algn="ctr">
              <a:solidFill>
                <a:srgbClr val="797B7E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algn="ctr">
                <a:defRPr/>
              </a:pPr>
              <a:r>
                <a:rPr lang="fa-IR" b="1" kern="0" dirty="0">
                  <a:solidFill>
                    <a:srgbClr val="000000"/>
                  </a:solidFill>
                  <a:latin typeface="Franklin Gothic Book"/>
                  <a:cs typeface="B Traffic" pitchFamily="2" charset="-78"/>
                </a:rPr>
                <a:t>کم</a:t>
              </a:r>
              <a:endParaRPr lang="en-US" b="1" kern="0" dirty="0">
                <a:solidFill>
                  <a:srgbClr val="000000"/>
                </a:solidFill>
                <a:latin typeface="Franklin Gothic Book"/>
                <a:cs typeface="B Traffic" pitchFamily="2" charset="-78"/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1857356" y="3786190"/>
              <a:ext cx="1500198" cy="500066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rgbClr val="797B7E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algn="ctr">
                <a:defRPr/>
              </a:pPr>
              <a:r>
                <a:rPr lang="fa-IR" b="1" kern="0" dirty="0">
                  <a:solidFill>
                    <a:srgbClr val="000000"/>
                  </a:solidFill>
                  <a:latin typeface="Franklin Gothic Book"/>
                  <a:cs typeface="B Traffic" pitchFamily="2" charset="-78"/>
                </a:rPr>
                <a:t>کم</a:t>
              </a:r>
              <a:endParaRPr lang="en-US" b="1" kern="0" dirty="0">
                <a:solidFill>
                  <a:srgbClr val="000000"/>
                </a:solidFill>
                <a:latin typeface="Franklin Gothic Book"/>
                <a:cs typeface="B Traffic" pitchFamily="2" charset="-78"/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1857356" y="4429132"/>
              <a:ext cx="1500198" cy="500066"/>
            </a:xfrm>
            <a:prstGeom prst="rect">
              <a:avLst/>
            </a:prstGeom>
            <a:solidFill>
              <a:srgbClr val="336600"/>
            </a:solidFill>
            <a:ln w="9525" cap="flat" cmpd="sng" algn="ctr">
              <a:solidFill>
                <a:srgbClr val="797B7E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algn="ctr">
                <a:defRPr/>
              </a:pPr>
              <a:r>
                <a:rPr lang="fa-IR" sz="1600" b="1" kern="0" dirty="0" smtClean="0">
                  <a:solidFill>
                    <a:srgbClr val="000000"/>
                  </a:solidFill>
                  <a:latin typeface="Franklin Gothic Book"/>
                  <a:cs typeface="B Traffic" pitchFamily="2" charset="-78"/>
                </a:rPr>
                <a:t>بالا</a:t>
              </a:r>
              <a:endParaRPr lang="en-US" sz="1600" b="1" kern="0" dirty="0">
                <a:solidFill>
                  <a:srgbClr val="000000"/>
                </a:solidFill>
                <a:latin typeface="Franklin Gothic Book"/>
                <a:cs typeface="B Traffic" pitchFamily="2" charset="-78"/>
              </a:endParaRPr>
            </a:p>
          </p:txBody>
        </p:sp>
      </p:grpSp>
      <p:sp>
        <p:nvSpPr>
          <p:cNvPr id="35" name="Rectangle 34"/>
          <p:cNvSpPr/>
          <p:nvPr/>
        </p:nvSpPr>
        <p:spPr>
          <a:xfrm>
            <a:off x="2547682" y="3699738"/>
            <a:ext cx="1461264" cy="470895"/>
          </a:xfrm>
          <a:prstGeom prst="rect">
            <a:avLst/>
          </a:prstGeom>
          <a:solidFill>
            <a:srgbClr val="336600"/>
          </a:solidFill>
          <a:ln w="9525" cap="flat" cmpd="sng" algn="ctr">
            <a:solidFill>
              <a:srgbClr val="797B7E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algn="ctr">
              <a:defRPr/>
            </a:pPr>
            <a:r>
              <a:rPr lang="fa-IR" sz="1700" b="1" kern="0" dirty="0" smtClean="0">
                <a:solidFill>
                  <a:srgbClr val="000000"/>
                </a:solidFill>
                <a:latin typeface="Franklin Gothic Book"/>
                <a:cs typeface="B Traffic" pitchFamily="2" charset="-78"/>
              </a:rPr>
              <a:t>بالا</a:t>
            </a:r>
            <a:endParaRPr lang="en-US" sz="1700" b="1" kern="0" dirty="0">
              <a:solidFill>
                <a:srgbClr val="000000"/>
              </a:solidFill>
              <a:latin typeface="Franklin Gothic Book"/>
              <a:cs typeface="B Traffic" pitchFamily="2" charset="-78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4148114" y="2476770"/>
            <a:ext cx="1461264" cy="470895"/>
          </a:xfrm>
          <a:prstGeom prst="rect">
            <a:avLst/>
          </a:prstGeom>
          <a:gradFill rotWithShape="1">
            <a:gsLst>
              <a:gs pos="0">
                <a:srgbClr val="797B7E">
                  <a:tint val="50000"/>
                  <a:satMod val="300000"/>
                </a:srgbClr>
              </a:gs>
              <a:gs pos="35000">
                <a:srgbClr val="797B7E">
                  <a:tint val="37000"/>
                  <a:satMod val="300000"/>
                </a:srgbClr>
              </a:gs>
              <a:gs pos="100000">
                <a:srgbClr val="797B7E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797B7E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algn="ctr">
              <a:defRPr/>
            </a:pPr>
            <a:r>
              <a:rPr lang="fa-IR" b="1" kern="0" dirty="0">
                <a:solidFill>
                  <a:srgbClr val="000000"/>
                </a:solidFill>
                <a:latin typeface="Franklin Gothic Book"/>
                <a:cs typeface="B Traffic" pitchFamily="2" charset="-78"/>
              </a:rPr>
              <a:t>بستگی دارد</a:t>
            </a:r>
            <a:endParaRPr lang="en-US" b="1" kern="0" dirty="0">
              <a:solidFill>
                <a:srgbClr val="000000"/>
              </a:solidFill>
              <a:latin typeface="Franklin Gothic Book"/>
              <a:cs typeface="B Traffic" pitchFamily="2" charset="-78"/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5748546" y="4898519"/>
            <a:ext cx="1461264" cy="470895"/>
          </a:xfrm>
          <a:prstGeom prst="rect">
            <a:avLst/>
          </a:prstGeom>
          <a:solidFill>
            <a:srgbClr val="006600"/>
          </a:solidFill>
          <a:ln w="9525" cap="flat" cmpd="sng" algn="ctr">
            <a:solidFill>
              <a:srgbClr val="797B7E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algn="ctr">
              <a:defRPr/>
            </a:pPr>
            <a:r>
              <a:rPr lang="fa-IR" b="1" kern="0" dirty="0">
                <a:solidFill>
                  <a:srgbClr val="000000"/>
                </a:solidFill>
                <a:latin typeface="Franklin Gothic Book"/>
                <a:cs typeface="B Traffic" pitchFamily="2" charset="-78"/>
              </a:rPr>
              <a:t>بالا</a:t>
            </a:r>
            <a:endParaRPr lang="en-US" b="1" kern="0" dirty="0">
              <a:solidFill>
                <a:srgbClr val="000000"/>
              </a:solidFill>
              <a:latin typeface="Franklin Gothic Book"/>
              <a:cs typeface="B Traffic" pitchFamily="2" charset="-78"/>
            </a:endParaRPr>
          </a:p>
        </p:txBody>
      </p:sp>
      <p:sp>
        <p:nvSpPr>
          <p:cNvPr id="40" name="TextBox 39"/>
          <p:cNvSpPr txBox="1"/>
          <p:nvPr/>
        </p:nvSpPr>
        <p:spPr>
          <a:xfrm flipH="1">
            <a:off x="5188107" y="0"/>
            <a:ext cx="6405588" cy="749141"/>
          </a:xfrm>
          <a:prstGeom prst="flowChartAlternateProcess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fa-IR" sz="800" dirty="0" smtClean="0">
              <a:solidFill>
                <a:srgbClr val="FFFF00"/>
              </a:solidFill>
              <a:cs typeface="B Titr" panose="00000700000000000000" pitchFamily="2" charset="-78"/>
            </a:endParaRPr>
          </a:p>
          <a:p>
            <a:pPr algn="ctr"/>
            <a:r>
              <a:rPr lang="fa-IR" sz="3000" dirty="0" smtClean="0">
                <a:solidFill>
                  <a:srgbClr val="FFFF00"/>
                </a:solidFill>
                <a:cs typeface="B Titr" panose="00000700000000000000" pitchFamily="2" charset="-78"/>
              </a:rPr>
              <a:t>بررسی انواع روش های سرمایه گذاری</a:t>
            </a:r>
            <a:endParaRPr lang="en-US" sz="1200" dirty="0">
              <a:solidFill>
                <a:srgbClr val="FFFF00"/>
              </a:solidFill>
              <a:cs typeface="B Titr" panose="00000700000000000000" pitchFamily="2" charset="-78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4147596" y="4910092"/>
            <a:ext cx="1461264" cy="470895"/>
          </a:xfrm>
          <a:prstGeom prst="rect">
            <a:avLst/>
          </a:prstGeom>
          <a:solidFill>
            <a:srgbClr val="339933"/>
          </a:solidFill>
          <a:ln w="9525" cap="flat" cmpd="sng" algn="ctr">
            <a:solidFill>
              <a:srgbClr val="797B7E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algn="ctr">
              <a:defRPr/>
            </a:pPr>
            <a:r>
              <a:rPr lang="fa-IR" b="1" kern="0" dirty="0">
                <a:solidFill>
                  <a:srgbClr val="000000"/>
                </a:solidFill>
                <a:latin typeface="Franklin Gothic Book"/>
                <a:cs typeface="B Traffic" pitchFamily="2" charset="-78"/>
              </a:rPr>
              <a:t>متوسط</a:t>
            </a:r>
            <a:endParaRPr lang="en-US" b="1" kern="0" dirty="0">
              <a:solidFill>
                <a:srgbClr val="000000"/>
              </a:solidFill>
              <a:latin typeface="Franklin Gothic Book"/>
              <a:cs typeface="B Traffic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574059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" name="Chart 32"/>
          <p:cNvGraphicFramePr/>
          <p:nvPr>
            <p:extLst>
              <p:ext uri="{D42A27DB-BD31-4B8C-83A1-F6EECF244321}">
                <p14:modId xmlns:p14="http://schemas.microsoft.com/office/powerpoint/2010/main" val="1467850780"/>
              </p:ext>
            </p:extLst>
          </p:nvPr>
        </p:nvGraphicFramePr>
        <p:xfrm>
          <a:off x="109129" y="988140"/>
          <a:ext cx="11674415" cy="53496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75392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3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graphicEl>
                                              <a:chart seriesIdx="1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">
                                            <p:graphicEl>
                                              <a:chart seriesIdx="1" categoryIdx="0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graphicEl>
                                              <a:chart seriesIdx="2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3">
                                            <p:graphicEl>
                                              <a:chart seriesIdx="2" categoryIdx="0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graphicEl>
                                              <a:chart seriesIdx="3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3">
                                            <p:graphicEl>
                                              <a:chart seriesIdx="3" categoryIdx="0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graphicEl>
                                              <a:chart seriesIdx="4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">
                                            <p:graphicEl>
                                              <a:chart seriesIdx="4" categoryIdx="0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3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graphicEl>
                                              <a:chart seriesIdx="1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3">
                                            <p:graphicEl>
                                              <a:chart seriesIdx="1" categoryIdx="1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graphicEl>
                                              <a:chart seriesIdx="2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3">
                                            <p:graphicEl>
                                              <a:chart seriesIdx="2" categoryIdx="1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graphicEl>
                                              <a:chart seriesIdx="3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3">
                                            <p:graphicEl>
                                              <a:chart seriesIdx="3" categoryIdx="1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graphicEl>
                                              <a:chart seriesIdx="4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3">
                                            <p:graphicEl>
                                              <a:chart seriesIdx="4" categoryIdx="1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graphicEl>
                                              <a:chart seriesIdx="0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3">
                                            <p:graphicEl>
                                              <a:chart seriesIdx="0" categoryIdx="2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graphicEl>
                                              <a:chart seriesIdx="1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3">
                                            <p:graphicEl>
                                              <a:chart seriesIdx="1" categoryIdx="2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graphicEl>
                                              <a:chart seriesIdx="2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3">
                                            <p:graphicEl>
                                              <a:chart seriesIdx="2" categoryIdx="2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graphicEl>
                                              <a:chart seriesIdx="3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3">
                                            <p:graphicEl>
                                              <a:chart seriesIdx="3" categoryIdx="2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graphicEl>
                                              <a:chart seriesIdx="4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3">
                                            <p:graphicEl>
                                              <a:chart seriesIdx="4" categoryIdx="2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graphicEl>
                                              <a:chart seriesIdx="0" categoryIdx="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3">
                                            <p:graphicEl>
                                              <a:chart seriesIdx="0" categoryIdx="3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graphicEl>
                                              <a:chart seriesIdx="1" categoryIdx="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3">
                                            <p:graphicEl>
                                              <a:chart seriesIdx="1" categoryIdx="3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graphicEl>
                                              <a:chart seriesIdx="2" categoryIdx="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3">
                                            <p:graphicEl>
                                              <a:chart seriesIdx="2" categoryIdx="3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graphicEl>
                                              <a:chart seriesIdx="3" categoryIdx="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3">
                                            <p:graphicEl>
                                              <a:chart seriesIdx="3" categoryIdx="3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graphicEl>
                                              <a:chart seriesIdx="4" categoryIdx="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3">
                                            <p:graphicEl>
                                              <a:chart seriesIdx="4" categoryIdx="3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5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graphicEl>
                                              <a:chart seriesIdx="0" categoryIdx="4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3">
                                            <p:graphicEl>
                                              <a:chart seriesIdx="0" categoryIdx="4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100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graphicEl>
                                              <a:chart seriesIdx="1" categoryIdx="4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3">
                                            <p:graphicEl>
                                              <a:chart seriesIdx="1" categoryIdx="4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150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graphicEl>
                                              <a:chart seriesIdx="2" categoryIdx="4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3">
                                            <p:graphicEl>
                                              <a:chart seriesIdx="2" categoryIdx="4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graphicEl>
                                              <a:chart seriesIdx="3" categoryIdx="4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3">
                                            <p:graphicEl>
                                              <a:chart seriesIdx="3" categoryIdx="4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2500"/>
                            </p:stCondLst>
                            <p:childTnLst>
                              <p:par>
                                <p:cTn id="10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graphicEl>
                                              <a:chart seriesIdx="4" categoryIdx="4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3">
                                            <p:graphicEl>
                                              <a:chart seriesIdx="4" categoryIdx="4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3000"/>
                            </p:stCondLst>
                            <p:childTnLst>
                              <p:par>
                                <p:cTn id="10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graphicEl>
                                              <a:chart seriesIdx="0" categoryIdx="5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3">
                                            <p:graphicEl>
                                              <a:chart seriesIdx="0" categoryIdx="5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3500"/>
                            </p:stCondLst>
                            <p:childTnLst>
                              <p:par>
                                <p:cTn id="1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graphicEl>
                                              <a:chart seriesIdx="1" categoryIdx="5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33">
                                            <p:graphicEl>
                                              <a:chart seriesIdx="1" categoryIdx="5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4000"/>
                            </p:stCondLst>
                            <p:childTnLst>
                              <p:par>
                                <p:cTn id="1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graphicEl>
                                              <a:chart seriesIdx="2" categoryIdx="5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3">
                                            <p:graphicEl>
                                              <a:chart seriesIdx="2" categoryIdx="5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4500"/>
                            </p:stCondLst>
                            <p:childTnLst>
                              <p:par>
                                <p:cTn id="1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graphicEl>
                                              <a:chart seriesIdx="3" categoryIdx="5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33">
                                            <p:graphicEl>
                                              <a:chart seriesIdx="3" categoryIdx="5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5000"/>
                            </p:stCondLst>
                            <p:childTnLst>
                              <p:par>
                                <p:cTn id="1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graphicEl>
                                              <a:chart seriesIdx="4" categoryIdx="5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33">
                                            <p:graphicEl>
                                              <a:chart seriesIdx="4" categoryIdx="5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5500"/>
                            </p:stCondLst>
                            <p:childTnLst>
                              <p:par>
                                <p:cTn id="1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graphicEl>
                                              <a:chart seriesIdx="0" categoryIdx="6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33">
                                            <p:graphicEl>
                                              <a:chart seriesIdx="0" categoryIdx="6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6000"/>
                            </p:stCondLst>
                            <p:childTnLst>
                              <p:par>
                                <p:cTn id="1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graphicEl>
                                              <a:chart seriesIdx="1" categoryIdx="6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33">
                                            <p:graphicEl>
                                              <a:chart seriesIdx="1" categoryIdx="6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6500"/>
                            </p:stCondLst>
                            <p:childTnLst>
                              <p:par>
                                <p:cTn id="1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graphicEl>
                                              <a:chart seriesIdx="2" categoryIdx="6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33">
                                            <p:graphicEl>
                                              <a:chart seriesIdx="2" categoryIdx="6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7000"/>
                            </p:stCondLst>
                            <p:childTnLst>
                              <p:par>
                                <p:cTn id="1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graphicEl>
                                              <a:chart seriesIdx="3" categoryIdx="6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33">
                                            <p:graphicEl>
                                              <a:chart seriesIdx="3" categoryIdx="6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7500"/>
                            </p:stCondLst>
                            <p:childTnLst>
                              <p:par>
                                <p:cTn id="1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graphicEl>
                                              <a:chart seriesIdx="4" categoryIdx="6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33">
                                            <p:graphicEl>
                                              <a:chart seriesIdx="4" categoryIdx="6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8000"/>
                            </p:stCondLst>
                            <p:childTnLst>
                              <p:par>
                                <p:cTn id="1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graphicEl>
                                              <a:chart seriesIdx="0" categoryIdx="7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33">
                                            <p:graphicEl>
                                              <a:chart seriesIdx="0" categoryIdx="7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18500"/>
                            </p:stCondLst>
                            <p:childTnLst>
                              <p:par>
                                <p:cTn id="1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graphicEl>
                                              <a:chart seriesIdx="1" categoryIdx="7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33">
                                            <p:graphicEl>
                                              <a:chart seriesIdx="1" categoryIdx="7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9000"/>
                            </p:stCondLst>
                            <p:childTnLst>
                              <p:par>
                                <p:cTn id="1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graphicEl>
                                              <a:chart seriesIdx="2" categoryIdx="7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33">
                                            <p:graphicEl>
                                              <a:chart seriesIdx="2" categoryIdx="7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19500"/>
                            </p:stCondLst>
                            <p:childTnLst>
                              <p:par>
                                <p:cTn id="1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graphicEl>
                                              <a:chart seriesIdx="3" categoryIdx="7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33">
                                            <p:graphicEl>
                                              <a:chart seriesIdx="3" categoryIdx="7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20000"/>
                            </p:stCondLst>
                            <p:childTnLst>
                              <p:par>
                                <p:cTn id="1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graphicEl>
                                              <a:chart seriesIdx="4" categoryIdx="7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33">
                                            <p:graphicEl>
                                              <a:chart seriesIdx="4" categoryIdx="7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20500"/>
                            </p:stCondLst>
                            <p:childTnLst>
                              <p:par>
                                <p:cTn id="1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graphicEl>
                                              <a:chart seriesIdx="0" categoryIdx="8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33">
                                            <p:graphicEl>
                                              <a:chart seriesIdx="0" categoryIdx="8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21000"/>
                            </p:stCondLst>
                            <p:childTnLst>
                              <p:par>
                                <p:cTn id="1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graphicEl>
                                              <a:chart seriesIdx="1" categoryIdx="8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33">
                                            <p:graphicEl>
                                              <a:chart seriesIdx="1" categoryIdx="8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21500"/>
                            </p:stCondLst>
                            <p:childTnLst>
                              <p:par>
                                <p:cTn id="1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graphicEl>
                                              <a:chart seriesIdx="2" categoryIdx="8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33">
                                            <p:graphicEl>
                                              <a:chart seriesIdx="2" categoryIdx="8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22000"/>
                            </p:stCondLst>
                            <p:childTnLst>
                              <p:par>
                                <p:cTn id="1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graphicEl>
                                              <a:chart seriesIdx="3" categoryIdx="8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33">
                                            <p:graphicEl>
                                              <a:chart seriesIdx="3" categoryIdx="8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22500"/>
                            </p:stCondLst>
                            <p:childTnLst>
                              <p:par>
                                <p:cTn id="1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graphicEl>
                                              <a:chart seriesIdx="4" categoryIdx="8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33">
                                            <p:graphicEl>
                                              <a:chart seriesIdx="4" categoryIdx="8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23000"/>
                            </p:stCondLst>
                            <p:childTnLst>
                              <p:par>
                                <p:cTn id="1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graphicEl>
                                              <a:chart seriesIdx="0" categoryIdx="9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33">
                                            <p:graphicEl>
                                              <a:chart seriesIdx="0" categoryIdx="9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23500"/>
                            </p:stCondLst>
                            <p:childTnLst>
                              <p:par>
                                <p:cTn id="1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graphicEl>
                                              <a:chart seriesIdx="1" categoryIdx="9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33">
                                            <p:graphicEl>
                                              <a:chart seriesIdx="1" categoryIdx="9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24000"/>
                            </p:stCondLst>
                            <p:childTnLst>
                              <p:par>
                                <p:cTn id="1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graphicEl>
                                              <a:chart seriesIdx="2" categoryIdx="9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33">
                                            <p:graphicEl>
                                              <a:chart seriesIdx="2" categoryIdx="9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24500"/>
                            </p:stCondLst>
                            <p:childTnLst>
                              <p:par>
                                <p:cTn id="20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graphicEl>
                                              <a:chart seriesIdx="3" categoryIdx="9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33">
                                            <p:graphicEl>
                                              <a:chart seriesIdx="3" categoryIdx="9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25000"/>
                            </p:stCondLst>
                            <p:childTnLst>
                              <p:par>
                                <p:cTn id="20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graphicEl>
                                              <a:chart seriesIdx="4" categoryIdx="9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33">
                                            <p:graphicEl>
                                              <a:chart seriesIdx="4" categoryIdx="9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25500"/>
                            </p:stCondLst>
                            <p:childTnLst>
                              <p:par>
                                <p:cTn id="20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graphicEl>
                                              <a:chart seriesIdx="0" categoryIdx="1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33">
                                            <p:graphicEl>
                                              <a:chart seriesIdx="0" categoryIdx="10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graphicEl>
                                              <a:chart seriesIdx="1" categoryIdx="1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500"/>
                                        <p:tgtEl>
                                          <p:spTgt spid="33">
                                            <p:graphicEl>
                                              <a:chart seriesIdx="1" categoryIdx="10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26500"/>
                            </p:stCondLst>
                            <p:childTnLst>
                              <p:par>
                                <p:cTn id="2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graphicEl>
                                              <a:chart seriesIdx="2" categoryIdx="1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33">
                                            <p:graphicEl>
                                              <a:chart seriesIdx="2" categoryIdx="10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27000"/>
                            </p:stCondLst>
                            <p:childTnLst>
                              <p:par>
                                <p:cTn id="2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graphicEl>
                                              <a:chart seriesIdx="3" categoryIdx="1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33">
                                            <p:graphicEl>
                                              <a:chart seriesIdx="3" categoryIdx="10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27500"/>
                            </p:stCondLst>
                            <p:childTnLst>
                              <p:par>
                                <p:cTn id="2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graphicEl>
                                              <a:chart seriesIdx="4" categoryIdx="1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500"/>
                                        <p:tgtEl>
                                          <p:spTgt spid="33">
                                            <p:graphicEl>
                                              <a:chart seriesIdx="4" categoryIdx="10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28000"/>
                            </p:stCondLst>
                            <p:childTnLst>
                              <p:par>
                                <p:cTn id="2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graphicEl>
                                              <a:chart seriesIdx="0" categoryIdx="1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500"/>
                                        <p:tgtEl>
                                          <p:spTgt spid="33">
                                            <p:graphicEl>
                                              <a:chart seriesIdx="0" categoryIdx="11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28500"/>
                            </p:stCondLst>
                            <p:childTnLst>
                              <p:par>
                                <p:cTn id="2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graphicEl>
                                              <a:chart seriesIdx="1" categoryIdx="1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33">
                                            <p:graphicEl>
                                              <a:chart seriesIdx="1" categoryIdx="11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29000"/>
                            </p:stCondLst>
                            <p:childTnLst>
                              <p:par>
                                <p:cTn id="2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graphicEl>
                                              <a:chart seriesIdx="2" categoryIdx="1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" dur="500"/>
                                        <p:tgtEl>
                                          <p:spTgt spid="33">
                                            <p:graphicEl>
                                              <a:chart seriesIdx="2" categoryIdx="11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>
                            <p:stCondLst>
                              <p:cond delay="29500"/>
                            </p:stCondLst>
                            <p:childTnLst>
                              <p:par>
                                <p:cTn id="2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graphicEl>
                                              <a:chart seriesIdx="3" categoryIdx="1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3" dur="500"/>
                                        <p:tgtEl>
                                          <p:spTgt spid="33">
                                            <p:graphicEl>
                                              <a:chart seriesIdx="3" categoryIdx="11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30000"/>
                            </p:stCondLst>
                            <p:childTnLst>
                              <p:par>
                                <p:cTn id="2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graphicEl>
                                              <a:chart seriesIdx="4" categoryIdx="1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7" dur="500"/>
                                        <p:tgtEl>
                                          <p:spTgt spid="33">
                                            <p:graphicEl>
                                              <a:chart seriesIdx="4" categoryIdx="11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3" grpId="0">
        <p:bldSub>
          <a:bldChart bld="categoryEl"/>
        </p:bldSub>
      </p:bldGraphic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00341925"/>
              </p:ext>
            </p:extLst>
          </p:nvPr>
        </p:nvGraphicFramePr>
        <p:xfrm>
          <a:off x="634181" y="1305232"/>
          <a:ext cx="10967115" cy="50218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74119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423886" y="1930400"/>
            <a:ext cx="7615464" cy="4246563"/>
          </a:xfrm>
        </p:spPr>
        <p:txBody>
          <a:bodyPr/>
          <a:lstStyle/>
          <a:p>
            <a:endParaRPr lang="fa-IR" dirty="0"/>
          </a:p>
          <a:p>
            <a:endParaRPr lang="fa-IR" dirty="0"/>
          </a:p>
          <a:p>
            <a:endParaRPr lang="fa-IR" dirty="0"/>
          </a:p>
          <a:p>
            <a:endParaRPr lang="fa-IR" dirty="0"/>
          </a:p>
        </p:txBody>
      </p:sp>
      <p:sp>
        <p:nvSpPr>
          <p:cNvPr id="2" name="Rounded Rectangle 1"/>
          <p:cNvSpPr/>
          <p:nvPr/>
        </p:nvSpPr>
        <p:spPr>
          <a:xfrm>
            <a:off x="2162628" y="3055257"/>
            <a:ext cx="7794173" cy="1560286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fa-IR" sz="2400" dirty="0">
                <a:solidFill>
                  <a:schemeClr val="bg1"/>
                </a:solidFill>
                <a:cs typeface="B Titr" panose="00000700000000000000" pitchFamily="2" charset="-78"/>
              </a:rPr>
              <a:t>با سرمایه گذاری صحیح قدرت خرید خود را حفظ کنید و ارتقا دهید.</a:t>
            </a:r>
          </a:p>
        </p:txBody>
      </p:sp>
    </p:spTree>
    <p:extLst>
      <p:ext uri="{BB962C8B-B14F-4D97-AF65-F5344CB8AC3E}">
        <p14:creationId xmlns:p14="http://schemas.microsoft.com/office/powerpoint/2010/main" val="1566076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953834" y="331376"/>
            <a:ext cx="509786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1">
              <a:defRPr lang="fa-IR" sz="5400" b="1" i="0" u="none" strike="noStrike" kern="1200" baseline="0" dirty="0" smtClean="0">
                <a:solidFill>
                  <a:srgbClr val="5B9BD5">
                    <a:lumMod val="50000"/>
                  </a:srgbClr>
                </a:solidFill>
                <a:latin typeface="+mn-lt"/>
                <a:ea typeface="+mn-ea"/>
                <a:cs typeface="EntezareZohoor B3" panose="00000700000000000000" pitchFamily="2" charset="-78"/>
              </a:defRPr>
            </a:pPr>
            <a:r>
              <a:rPr lang="fa-IR" sz="2000" b="1" dirty="0">
                <a:solidFill>
                  <a:srgbClr val="FFFF00"/>
                </a:solidFill>
                <a:cs typeface="B Titr" panose="00000700000000000000" pitchFamily="2" charset="-78"/>
              </a:rPr>
              <a:t>شاخص کل بورس در دوره های مختلف ریاست جمهوری</a:t>
            </a:r>
          </a:p>
        </p:txBody>
      </p:sp>
      <p:pic>
        <p:nvPicPr>
          <p:cNvPr id="3074" name="Picture 2" descr="C:\Users\e-learning\Desktop\Untitle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9160" y="1687880"/>
            <a:ext cx="8489349" cy="4238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38946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2551135" y="3068878"/>
            <a:ext cx="7139836" cy="1553227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2800" dirty="0">
                <a:cs typeface="B Titr" panose="00000700000000000000" pitchFamily="2" charset="-78"/>
              </a:rPr>
              <a:t>آیا بازار سرمایه به همه نیازهای ما در سرمایه گذاری پاسخ </a:t>
            </a:r>
            <a:r>
              <a:rPr lang="fa-IR" sz="2800" dirty="0" smtClean="0">
                <a:cs typeface="B Titr" panose="00000700000000000000" pitchFamily="2" charset="-78"/>
              </a:rPr>
              <a:t>می‌دهد؟</a:t>
            </a:r>
            <a:endParaRPr lang="fa-IR" sz="2800" dirty="0"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20700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 txBox="1">
            <a:spLocks/>
          </p:cNvSpPr>
          <p:nvPr/>
        </p:nvSpPr>
        <p:spPr>
          <a:xfrm rot="19140000">
            <a:off x="1725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FFB6129-0A38-443B-9861-D44B9CC41D25}" type="datetime13">
              <a:rPr lang="en-US">
                <a:latin typeface="Franklin Gothic Book"/>
              </a:rPr>
              <a:pPr/>
              <a:t>11:42:05 AM</a:t>
            </a:fld>
            <a:endParaRPr lang="en-US" dirty="0">
              <a:latin typeface="Franklin Gothic Book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641529" y="2538253"/>
            <a:ext cx="1739601" cy="470896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rgbClr val="7C984A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algn="ctr">
              <a:defRPr/>
            </a:pPr>
            <a:r>
              <a:rPr lang="fa-IR" kern="0" dirty="0">
                <a:solidFill>
                  <a:srgbClr val="000000"/>
                </a:solidFill>
                <a:latin typeface="Franklin Gothic Book"/>
                <a:cs typeface="B Titr" pitchFamily="2" charset="-78"/>
              </a:rPr>
              <a:t>املاک</a:t>
            </a:r>
            <a:endParaRPr lang="en-US" kern="0" dirty="0">
              <a:solidFill>
                <a:srgbClr val="000000"/>
              </a:solidFill>
              <a:latin typeface="Franklin Gothic Book"/>
              <a:cs typeface="B Titr" pitchFamily="2" charset="-78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4630433" y="3587475"/>
            <a:ext cx="1739601" cy="470896"/>
          </a:xfrm>
          <a:prstGeom prst="rect">
            <a:avLst/>
          </a:prstGeom>
          <a:gradFill rotWithShape="1">
            <a:gsLst>
              <a:gs pos="0">
                <a:srgbClr val="7C984A">
                  <a:tint val="50000"/>
                  <a:satMod val="300000"/>
                </a:srgbClr>
              </a:gs>
              <a:gs pos="35000">
                <a:srgbClr val="7C984A">
                  <a:tint val="37000"/>
                  <a:satMod val="300000"/>
                </a:srgbClr>
              </a:gs>
              <a:gs pos="100000">
                <a:srgbClr val="7C984A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7C984A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algn="ctr">
              <a:defRPr/>
            </a:pPr>
            <a:r>
              <a:rPr lang="fa-IR" kern="0" dirty="0">
                <a:solidFill>
                  <a:srgbClr val="000000"/>
                </a:solidFill>
                <a:latin typeface="Franklin Gothic Book"/>
                <a:cs typeface="B Titr" pitchFamily="2" charset="-78"/>
              </a:rPr>
              <a:t>بازار آزاد</a:t>
            </a:r>
            <a:endParaRPr lang="en-US" kern="0" dirty="0">
              <a:solidFill>
                <a:srgbClr val="000000"/>
              </a:solidFill>
              <a:latin typeface="Franklin Gothic Book"/>
              <a:cs typeface="B Titr" pitchFamily="2" charset="-78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5641447" y="2538253"/>
            <a:ext cx="1739601" cy="470896"/>
          </a:xfrm>
          <a:prstGeom prst="rect">
            <a:avLst/>
          </a:prstGeom>
          <a:gradFill rotWithShape="1">
            <a:gsLst>
              <a:gs pos="0">
                <a:srgbClr val="7C984A">
                  <a:tint val="50000"/>
                  <a:satMod val="300000"/>
                </a:srgbClr>
              </a:gs>
              <a:gs pos="35000">
                <a:srgbClr val="7C984A">
                  <a:tint val="37000"/>
                  <a:satMod val="300000"/>
                </a:srgbClr>
              </a:gs>
              <a:gs pos="100000">
                <a:srgbClr val="7C984A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7C984A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algn="ctr">
              <a:defRPr/>
            </a:pPr>
            <a:r>
              <a:rPr lang="fa-IR" kern="0" dirty="0">
                <a:solidFill>
                  <a:srgbClr val="000000"/>
                </a:solidFill>
                <a:latin typeface="Franklin Gothic Book"/>
                <a:cs typeface="B Titr" pitchFamily="2" charset="-78"/>
              </a:rPr>
              <a:t>سکه و طلا</a:t>
            </a:r>
            <a:endParaRPr lang="en-US" kern="0" dirty="0">
              <a:solidFill>
                <a:srgbClr val="000000"/>
              </a:solidFill>
              <a:latin typeface="Franklin Gothic Book"/>
              <a:cs typeface="B Titr" pitchFamily="2" charset="-78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9602580" y="2544921"/>
            <a:ext cx="1739601" cy="470896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rgbClr val="7C984A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algn="ctr">
              <a:defRPr/>
            </a:pPr>
            <a:r>
              <a:rPr lang="fa-IR" kern="0" dirty="0">
                <a:solidFill>
                  <a:srgbClr val="000000"/>
                </a:solidFill>
                <a:latin typeface="Franklin Gothic Book"/>
                <a:cs typeface="B Titr" pitchFamily="2" charset="-78"/>
              </a:rPr>
              <a:t>ارز</a:t>
            </a:r>
            <a:endParaRPr lang="en-US" kern="0" dirty="0">
              <a:solidFill>
                <a:srgbClr val="000000"/>
              </a:solidFill>
              <a:latin typeface="Franklin Gothic Book"/>
              <a:cs typeface="B Titr" pitchFamily="2" charset="-78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3641488" y="2544921"/>
            <a:ext cx="1739601" cy="470896"/>
          </a:xfrm>
          <a:prstGeom prst="rect">
            <a:avLst/>
          </a:prstGeom>
          <a:gradFill rotWithShape="1">
            <a:gsLst>
              <a:gs pos="0">
                <a:srgbClr val="7C984A">
                  <a:tint val="50000"/>
                  <a:satMod val="300000"/>
                </a:srgbClr>
              </a:gs>
              <a:gs pos="35000">
                <a:srgbClr val="7C984A">
                  <a:tint val="37000"/>
                  <a:satMod val="300000"/>
                </a:srgbClr>
              </a:gs>
              <a:gs pos="100000">
                <a:srgbClr val="7C984A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7C984A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algn="ctr">
              <a:defRPr/>
            </a:pPr>
            <a:r>
              <a:rPr lang="fa-IR" kern="0" dirty="0">
                <a:solidFill>
                  <a:srgbClr val="000000"/>
                </a:solidFill>
                <a:latin typeface="Franklin Gothic Book"/>
                <a:cs typeface="B Titr" pitchFamily="2" charset="-78"/>
              </a:rPr>
              <a:t>بانک </a:t>
            </a:r>
            <a:r>
              <a:rPr lang="fa-IR" kern="0" dirty="0" smtClean="0">
                <a:solidFill>
                  <a:srgbClr val="000000"/>
                </a:solidFill>
                <a:latin typeface="Franklin Gothic Book"/>
                <a:cs typeface="B Titr" pitchFamily="2" charset="-78"/>
              </a:rPr>
              <a:t>(درآمد ثابت)</a:t>
            </a:r>
            <a:endParaRPr lang="en-US" kern="0" dirty="0">
              <a:solidFill>
                <a:srgbClr val="000000"/>
              </a:solidFill>
              <a:latin typeface="Franklin Gothic Book"/>
              <a:cs typeface="B Titr" pitchFamily="2" charset="-78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4630433" y="1275161"/>
            <a:ext cx="1739600" cy="470896"/>
          </a:xfrm>
          <a:prstGeom prst="rect">
            <a:avLst/>
          </a:prstGeom>
          <a:gradFill rotWithShape="1">
            <a:gsLst>
              <a:gs pos="0">
                <a:srgbClr val="7C984A">
                  <a:tint val="50000"/>
                  <a:satMod val="300000"/>
                </a:srgbClr>
              </a:gs>
              <a:gs pos="35000">
                <a:srgbClr val="7C984A">
                  <a:tint val="37000"/>
                  <a:satMod val="300000"/>
                </a:srgbClr>
              </a:gs>
              <a:gs pos="100000">
                <a:srgbClr val="7C984A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7C984A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algn="ctr">
              <a:defRPr/>
            </a:pPr>
            <a:r>
              <a:rPr lang="fa-IR" kern="0" dirty="0">
                <a:solidFill>
                  <a:srgbClr val="000000"/>
                </a:solidFill>
                <a:latin typeface="Franklin Gothic Book"/>
                <a:cs typeface="B Titr" pitchFamily="2" charset="-78"/>
              </a:rPr>
              <a:t>بورس</a:t>
            </a:r>
            <a:endParaRPr lang="en-US" kern="0" dirty="0">
              <a:solidFill>
                <a:srgbClr val="000000"/>
              </a:solidFill>
              <a:latin typeface="Franklin Gothic Book"/>
              <a:cs typeface="B Titr" pitchFamily="2" charset="-78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7622013" y="4529149"/>
            <a:ext cx="1739601" cy="470896"/>
          </a:xfrm>
          <a:prstGeom prst="rect">
            <a:avLst/>
          </a:prstGeom>
          <a:gradFill rotWithShape="1">
            <a:gsLst>
              <a:gs pos="0">
                <a:srgbClr val="7C984A">
                  <a:tint val="50000"/>
                  <a:satMod val="300000"/>
                </a:srgbClr>
              </a:gs>
              <a:gs pos="35000">
                <a:srgbClr val="7C984A">
                  <a:tint val="37000"/>
                  <a:satMod val="300000"/>
                </a:srgbClr>
              </a:gs>
              <a:gs pos="100000">
                <a:srgbClr val="7C984A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7C984A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algn="ctr">
              <a:defRPr/>
            </a:pPr>
            <a:r>
              <a:rPr lang="fa-IR" kern="0" dirty="0">
                <a:solidFill>
                  <a:srgbClr val="000000"/>
                </a:solidFill>
                <a:latin typeface="Franklin Gothic Book"/>
                <a:cs typeface="B Titr" pitchFamily="2" charset="-78"/>
              </a:rPr>
              <a:t>جو</a:t>
            </a:r>
            <a:endParaRPr lang="en-US" kern="0" dirty="0">
              <a:solidFill>
                <a:srgbClr val="000000"/>
              </a:solidFill>
              <a:latin typeface="Franklin Gothic Book"/>
              <a:cs typeface="B Titr" pitchFamily="2" charset="-78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641447" y="4526031"/>
            <a:ext cx="1739601" cy="470896"/>
          </a:xfrm>
          <a:prstGeom prst="rect">
            <a:avLst/>
          </a:prstGeom>
          <a:gradFill rotWithShape="1">
            <a:gsLst>
              <a:gs pos="0">
                <a:srgbClr val="7C984A">
                  <a:tint val="50000"/>
                  <a:satMod val="300000"/>
                </a:srgbClr>
              </a:gs>
              <a:gs pos="35000">
                <a:srgbClr val="7C984A">
                  <a:tint val="37000"/>
                  <a:satMod val="300000"/>
                </a:srgbClr>
              </a:gs>
              <a:gs pos="100000">
                <a:srgbClr val="7C984A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7C984A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algn="ctr">
              <a:defRPr/>
            </a:pPr>
            <a:r>
              <a:rPr lang="fa-IR" kern="0" dirty="0">
                <a:solidFill>
                  <a:srgbClr val="000000"/>
                </a:solidFill>
                <a:latin typeface="Franklin Gothic Book"/>
                <a:cs typeface="B Titr" pitchFamily="2" charset="-78"/>
              </a:rPr>
              <a:t>ذرت</a:t>
            </a:r>
            <a:endParaRPr lang="en-US" kern="0" dirty="0">
              <a:solidFill>
                <a:srgbClr val="000000"/>
              </a:solidFill>
              <a:latin typeface="Franklin Gothic Book"/>
              <a:cs typeface="B Titr" pitchFamily="2" charset="-78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3641487" y="4536368"/>
            <a:ext cx="1739601" cy="470896"/>
          </a:xfrm>
          <a:prstGeom prst="rect">
            <a:avLst/>
          </a:prstGeom>
          <a:gradFill rotWithShape="1">
            <a:gsLst>
              <a:gs pos="0">
                <a:srgbClr val="7C984A">
                  <a:tint val="50000"/>
                  <a:satMod val="300000"/>
                </a:srgbClr>
              </a:gs>
              <a:gs pos="35000">
                <a:srgbClr val="7C984A">
                  <a:tint val="37000"/>
                  <a:satMod val="300000"/>
                </a:srgbClr>
              </a:gs>
              <a:gs pos="100000">
                <a:srgbClr val="7C984A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7C984A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algn="ctr">
              <a:defRPr/>
            </a:pPr>
            <a:r>
              <a:rPr lang="fa-IR" kern="0" dirty="0">
                <a:solidFill>
                  <a:srgbClr val="000000"/>
                </a:solidFill>
                <a:latin typeface="Franklin Gothic Book"/>
                <a:cs typeface="B Titr" pitchFamily="2" charset="-78"/>
              </a:rPr>
              <a:t>زعفران</a:t>
            </a:r>
            <a:endParaRPr lang="en-US" kern="0" dirty="0">
              <a:solidFill>
                <a:srgbClr val="000000"/>
              </a:solidFill>
              <a:latin typeface="Franklin Gothic Book"/>
              <a:cs typeface="B Titr" pitchFamily="2" charset="-78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1660921" y="4526031"/>
            <a:ext cx="1739601" cy="470896"/>
          </a:xfrm>
          <a:prstGeom prst="rect">
            <a:avLst/>
          </a:prstGeom>
          <a:gradFill rotWithShape="1">
            <a:gsLst>
              <a:gs pos="0">
                <a:srgbClr val="7C984A">
                  <a:tint val="50000"/>
                  <a:satMod val="300000"/>
                </a:srgbClr>
              </a:gs>
              <a:gs pos="35000">
                <a:srgbClr val="7C984A">
                  <a:tint val="37000"/>
                  <a:satMod val="300000"/>
                </a:srgbClr>
              </a:gs>
              <a:gs pos="100000">
                <a:srgbClr val="7C984A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7C984A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algn="ctr">
              <a:defRPr/>
            </a:pPr>
            <a:r>
              <a:rPr lang="fa-IR" kern="0" dirty="0">
                <a:solidFill>
                  <a:srgbClr val="000000"/>
                </a:solidFill>
                <a:latin typeface="Franklin Gothic Book"/>
                <a:cs typeface="B Titr" pitchFamily="2" charset="-78"/>
              </a:rPr>
              <a:t>پسته ، خرما و ...</a:t>
            </a:r>
            <a:endParaRPr lang="en-US" kern="0" dirty="0">
              <a:solidFill>
                <a:srgbClr val="000000"/>
              </a:solidFill>
              <a:latin typeface="Franklin Gothic Book"/>
              <a:cs typeface="B Titr" pitchFamily="2" charset="-78"/>
            </a:endParaRPr>
          </a:p>
        </p:txBody>
      </p:sp>
      <p:cxnSp>
        <p:nvCxnSpPr>
          <p:cNvPr id="3" name="Straight Arrow Connector 2"/>
          <p:cNvCxnSpPr>
            <a:stCxn id="46" idx="2"/>
            <a:endCxn id="45" idx="0"/>
          </p:cNvCxnSpPr>
          <p:nvPr/>
        </p:nvCxnSpPr>
        <p:spPr>
          <a:xfrm flipH="1">
            <a:off x="4511289" y="1746057"/>
            <a:ext cx="988945" cy="7988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46" idx="2"/>
            <a:endCxn id="43" idx="0"/>
          </p:cNvCxnSpPr>
          <p:nvPr/>
        </p:nvCxnSpPr>
        <p:spPr>
          <a:xfrm>
            <a:off x="5500233" y="1746057"/>
            <a:ext cx="1011014" cy="7921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46" idx="2"/>
            <a:endCxn id="39" idx="0"/>
          </p:cNvCxnSpPr>
          <p:nvPr/>
        </p:nvCxnSpPr>
        <p:spPr>
          <a:xfrm>
            <a:off x="5500233" y="1746057"/>
            <a:ext cx="0" cy="18414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endCxn id="48" idx="0"/>
          </p:cNvCxnSpPr>
          <p:nvPr/>
        </p:nvCxnSpPr>
        <p:spPr>
          <a:xfrm>
            <a:off x="5580903" y="4058371"/>
            <a:ext cx="930344" cy="4676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endCxn id="47" idx="0"/>
          </p:cNvCxnSpPr>
          <p:nvPr/>
        </p:nvCxnSpPr>
        <p:spPr>
          <a:xfrm>
            <a:off x="5598661" y="4058371"/>
            <a:ext cx="2893153" cy="4707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endCxn id="49" idx="0"/>
          </p:cNvCxnSpPr>
          <p:nvPr/>
        </p:nvCxnSpPr>
        <p:spPr>
          <a:xfrm flipH="1">
            <a:off x="4511288" y="4044388"/>
            <a:ext cx="1069617" cy="4919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stCxn id="39" idx="2"/>
            <a:endCxn id="50" idx="0"/>
          </p:cNvCxnSpPr>
          <p:nvPr/>
        </p:nvCxnSpPr>
        <p:spPr>
          <a:xfrm flipH="1">
            <a:off x="2530721" y="4058371"/>
            <a:ext cx="2969512" cy="4676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7622014" y="2538253"/>
            <a:ext cx="1739600" cy="470896"/>
          </a:xfrm>
          <a:prstGeom prst="rect">
            <a:avLst/>
          </a:prstGeom>
          <a:gradFill rotWithShape="1">
            <a:gsLst>
              <a:gs pos="0">
                <a:srgbClr val="7C984A">
                  <a:tint val="50000"/>
                  <a:satMod val="300000"/>
                </a:srgbClr>
              </a:gs>
              <a:gs pos="35000">
                <a:srgbClr val="7C984A">
                  <a:tint val="37000"/>
                  <a:satMod val="300000"/>
                </a:srgbClr>
              </a:gs>
              <a:gs pos="100000">
                <a:srgbClr val="7C984A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7C984A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algn="ctr">
              <a:defRPr/>
            </a:pPr>
            <a:r>
              <a:rPr lang="fa-IR" kern="0" dirty="0" smtClean="0">
                <a:solidFill>
                  <a:srgbClr val="000000"/>
                </a:solidFill>
                <a:latin typeface="Franklin Gothic Book"/>
                <a:cs typeface="B Titr" pitchFamily="2" charset="-78"/>
              </a:rPr>
              <a:t>سهام شرکت</a:t>
            </a:r>
            <a:endParaRPr lang="en-US" kern="0" dirty="0">
              <a:solidFill>
                <a:srgbClr val="000000"/>
              </a:solidFill>
              <a:latin typeface="Franklin Gothic Book"/>
              <a:cs typeface="B Titr" pitchFamily="2" charset="-78"/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5528459" y="1749391"/>
            <a:ext cx="2848625" cy="7785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 flipH="1">
            <a:off x="5364266" y="-43672"/>
            <a:ext cx="6405588" cy="919401"/>
          </a:xfrm>
          <a:prstGeom prst="flowChartAlternateProcess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fa-IR" sz="2400" dirty="0" smtClean="0">
              <a:solidFill>
                <a:srgbClr val="FFFF00"/>
              </a:solidFill>
              <a:cs typeface="B Titr" panose="00000700000000000000" pitchFamily="2" charset="-78"/>
            </a:endParaRPr>
          </a:p>
          <a:p>
            <a:pPr algn="ctr"/>
            <a:r>
              <a:rPr lang="fa-IR" sz="2400" dirty="0" smtClean="0">
                <a:solidFill>
                  <a:srgbClr val="FFFF00"/>
                </a:solidFill>
                <a:cs typeface="B Titr" panose="00000700000000000000" pitchFamily="2" charset="-78"/>
              </a:rPr>
              <a:t>قابلیت های سرمایه گذاری در بازار سرمایه</a:t>
            </a:r>
            <a:endParaRPr lang="en-US" sz="2400" dirty="0">
              <a:solidFill>
                <a:srgbClr val="FFFF00"/>
              </a:solidFill>
              <a:cs typeface="B Titr" panose="00000700000000000000" pitchFamily="2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9281" y="1392668"/>
            <a:ext cx="615553" cy="313336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vert270" wrap="square" rtlCol="0">
            <a:spAutoFit/>
          </a:bodyPr>
          <a:lstStyle/>
          <a:p>
            <a:pPr algn="ctr"/>
            <a:r>
              <a:rPr lang="fa-IR" sz="2800" dirty="0" smtClean="0">
                <a:cs typeface="B Nazanin" panose="00000400000000000000" pitchFamily="2" charset="-78"/>
              </a:rPr>
              <a:t>ابزارهای پوشش ریسک</a:t>
            </a:r>
            <a:endParaRPr lang="en-US" sz="2800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48366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500"/>
                            </p:stCondLst>
                            <p:childTnLst>
                              <p:par>
                                <p:cTn id="5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500"/>
                            </p:stCondLst>
                            <p:childTnLst>
                              <p:par>
                                <p:cTn id="6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000"/>
                            </p:stCondLst>
                            <p:childTnLst>
                              <p:par>
                                <p:cTn id="6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500"/>
                            </p:stCondLst>
                            <p:childTnLst>
                              <p:par>
                                <p:cTn id="6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9" grpId="0" animBg="1"/>
      <p:bldP spid="43" grpId="0" animBg="1"/>
      <p:bldP spid="44" grpId="0" animBg="1"/>
      <p:bldP spid="45" grpId="0" animBg="1"/>
      <p:bldP spid="47" grpId="0" animBg="1"/>
      <p:bldP spid="48" grpId="0" animBg="1"/>
      <p:bldP spid="49" grpId="0" animBg="1"/>
      <p:bldP spid="50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75146" y="1825625"/>
            <a:ext cx="7964205" cy="4351338"/>
          </a:xfrm>
        </p:spPr>
        <p:txBody>
          <a:bodyPr/>
          <a:lstStyle/>
          <a:p>
            <a:endParaRPr lang="fa-IR" dirty="0"/>
          </a:p>
          <a:p>
            <a:endParaRPr lang="fa-IR" dirty="0"/>
          </a:p>
          <a:p>
            <a:endParaRPr lang="fa-IR" dirty="0"/>
          </a:p>
        </p:txBody>
      </p:sp>
      <p:sp>
        <p:nvSpPr>
          <p:cNvPr id="7" name="Rounded Rectangle 6"/>
          <p:cNvSpPr/>
          <p:nvPr/>
        </p:nvSpPr>
        <p:spPr>
          <a:xfrm>
            <a:off x="5954015" y="328796"/>
            <a:ext cx="5311621" cy="544830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a-IR" sz="2600" dirty="0">
                <a:solidFill>
                  <a:srgbClr val="FFFF00"/>
                </a:solidFill>
                <a:cs typeface="B Titr" panose="00000700000000000000" pitchFamily="2" charset="-78"/>
              </a:rPr>
              <a:t>سرمایه گذاری در اوراق با بازدهی ثابت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08A1106-E80E-4AAD-A2C3-53A7A2E5D2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6668" y="1145965"/>
            <a:ext cx="4838198" cy="4950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489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e-learning\Desktop\Capture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8932" y="1599873"/>
            <a:ext cx="7426325" cy="3413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6">
            <a:extLst>
              <a:ext uri="{FF2B5EF4-FFF2-40B4-BE49-F238E27FC236}">
                <a16:creationId xmlns:a16="http://schemas.microsoft.com/office/drawing/2014/main" xmlns="" id="{55C2F9C1-8720-4ED1-ACFF-686430C407AF}"/>
              </a:ext>
            </a:extLst>
          </p:cNvPr>
          <p:cNvSpPr/>
          <p:nvPr/>
        </p:nvSpPr>
        <p:spPr>
          <a:xfrm>
            <a:off x="6463830" y="320878"/>
            <a:ext cx="4821427" cy="510778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a-IR" sz="2400" dirty="0">
                <a:solidFill>
                  <a:srgbClr val="FFFF00"/>
                </a:solidFill>
                <a:cs typeface="B Titr" panose="00000700000000000000" pitchFamily="2" charset="-78"/>
              </a:rPr>
              <a:t>سرمایه گذاری در اوراق با بازدهی ثابت</a:t>
            </a:r>
          </a:p>
        </p:txBody>
      </p:sp>
    </p:spTree>
    <p:extLst>
      <p:ext uri="{BB962C8B-B14F-4D97-AF65-F5344CB8AC3E}">
        <p14:creationId xmlns:p14="http://schemas.microsoft.com/office/powerpoint/2010/main" val="3560705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6">
            <a:extLst>
              <a:ext uri="{FF2B5EF4-FFF2-40B4-BE49-F238E27FC236}">
                <a16:creationId xmlns:a16="http://schemas.microsoft.com/office/drawing/2014/main" xmlns="" id="{55C2F9C1-8720-4ED1-ACFF-686430C407AF}"/>
              </a:ext>
            </a:extLst>
          </p:cNvPr>
          <p:cNvSpPr/>
          <p:nvPr/>
        </p:nvSpPr>
        <p:spPr>
          <a:xfrm>
            <a:off x="6154715" y="313506"/>
            <a:ext cx="5141938" cy="510778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a-IR" sz="2400" dirty="0">
                <a:solidFill>
                  <a:srgbClr val="FFFF00"/>
                </a:solidFill>
                <a:cs typeface="B Titr" panose="00000700000000000000" pitchFamily="2" charset="-78"/>
              </a:rPr>
              <a:t>سرمایه گذاری در اوراق با بازدهی ثابت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51808" t="11669" r="3409" b="41517"/>
          <a:stretch/>
        </p:blipFill>
        <p:spPr>
          <a:xfrm>
            <a:off x="4760495" y="1262895"/>
            <a:ext cx="6593305" cy="459492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87443" y="2323916"/>
            <a:ext cx="3582185" cy="2678554"/>
          </a:xfrm>
          <a:prstGeom prst="rect">
            <a:avLst/>
          </a:prstGeom>
          <a:noFill/>
          <a:ln w="28575" cap="flat" cmpd="sng" algn="ctr">
            <a:solidFill>
              <a:srgbClr val="2D2DFF"/>
            </a:solidFill>
            <a:prstDash val="dash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 algn="justLow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a-IR" sz="1900" dirty="0" smtClean="0">
                <a:solidFill>
                  <a:srgbClr val="0033CC"/>
                </a:solidFill>
                <a:cs typeface="B Nazanin" panose="00000400000000000000" pitchFamily="2" charset="-78"/>
              </a:rPr>
              <a:t>دریافت بازدهی روزانه بدون کاهش سود </a:t>
            </a:r>
          </a:p>
          <a:p>
            <a:pPr marL="285750" indent="-285750" algn="justLow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a-IR" sz="1900" dirty="0" smtClean="0">
                <a:solidFill>
                  <a:srgbClr val="0033CC"/>
                </a:solidFill>
                <a:cs typeface="B Nazanin" panose="00000400000000000000" pitchFamily="2" charset="-78"/>
              </a:rPr>
              <a:t>قابلیت نقدشوندگی بالا </a:t>
            </a:r>
          </a:p>
          <a:p>
            <a:pPr marL="285750" indent="-285750" algn="justLow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a-IR" sz="1900" dirty="0" smtClean="0">
                <a:solidFill>
                  <a:srgbClr val="0033CC"/>
                </a:solidFill>
                <a:cs typeface="B Nazanin" panose="00000400000000000000" pitchFamily="2" charset="-78"/>
              </a:rPr>
              <a:t>کمک به دولت جهت نقدشوندگی دارایی ها</a:t>
            </a:r>
          </a:p>
          <a:p>
            <a:pPr marL="285750" indent="-285750" algn="justLow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a-IR" sz="1900" dirty="0" smtClean="0">
                <a:solidFill>
                  <a:srgbClr val="0033CC"/>
                </a:solidFill>
                <a:cs typeface="B Nazanin" panose="00000400000000000000" pitchFamily="2" charset="-78"/>
              </a:rPr>
              <a:t>دریافت بازدهی بدون ریسک</a:t>
            </a:r>
          </a:p>
          <a:p>
            <a:pPr marL="285750" indent="-285750" algn="justLow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a-IR" sz="1900" dirty="0" smtClean="0">
                <a:solidFill>
                  <a:srgbClr val="0033CC"/>
                </a:solidFill>
                <a:cs typeface="B Nazanin" panose="00000400000000000000" pitchFamily="2" charset="-78"/>
              </a:rPr>
              <a:t>معافیت مالیاتی درآمد و معاملات</a:t>
            </a:r>
          </a:p>
          <a:p>
            <a:pPr marL="285750" indent="-285750" algn="justLow" rtl="1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900" dirty="0">
              <a:solidFill>
                <a:srgbClr val="0033CC"/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79900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 flipH="1">
            <a:off x="5560143" y="152678"/>
            <a:ext cx="5643716" cy="612934"/>
          </a:xfrm>
          <a:prstGeom prst="flowChartAlternateProcess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3000">
                <a:solidFill>
                  <a:srgbClr val="000099"/>
                </a:solidFill>
                <a:cs typeface="B Titr" panose="00000700000000000000" pitchFamily="2" charset="-78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fa-IR" dirty="0">
                <a:solidFill>
                  <a:srgbClr val="FFFF00"/>
                </a:solidFill>
              </a:rPr>
              <a:t>مزایای ورود شرکت ها به بازار سرمایه</a:t>
            </a:r>
            <a:endParaRPr lang="en-US" dirty="0">
              <a:solidFill>
                <a:srgbClr val="FFFF00"/>
              </a:solidFill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400735196"/>
              </p:ext>
            </p:extLst>
          </p:nvPr>
        </p:nvGraphicFramePr>
        <p:xfrm>
          <a:off x="1833423" y="1356852"/>
          <a:ext cx="9168874" cy="4623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324776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7923854" y="319196"/>
            <a:ext cx="2966320" cy="480131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fa-IR" sz="2400" dirty="0">
                <a:solidFill>
                  <a:srgbClr val="FFFF00"/>
                </a:solidFill>
                <a:cs typeface="B Titr" panose="00000700000000000000" pitchFamily="2" charset="-78"/>
              </a:rPr>
              <a:t>سرمایه گذاری در سکه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9494"/>
          <a:stretch/>
        </p:blipFill>
        <p:spPr>
          <a:xfrm>
            <a:off x="4308049" y="1427206"/>
            <a:ext cx="6712177" cy="42862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6817" y="2139885"/>
            <a:ext cx="3918111" cy="3416320"/>
          </a:xfrm>
          <a:prstGeom prst="rect">
            <a:avLst/>
          </a:prstGeom>
          <a:noFill/>
          <a:ln w="28575" cap="flat" cmpd="sng" algn="ctr">
            <a:solidFill>
              <a:srgbClr val="2D2DFF"/>
            </a:solidFill>
            <a:prstDash val="dash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 algn="justLow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a-IR" dirty="0">
                <a:solidFill>
                  <a:srgbClr val="0033CC"/>
                </a:solidFill>
                <a:cs typeface="B Nazanin" panose="00000400000000000000" pitchFamily="2" charset="-78"/>
              </a:rPr>
              <a:t>کاهش هزینه‌های انبارداری و جابجایی بین انبارها</a:t>
            </a:r>
          </a:p>
          <a:p>
            <a:pPr marL="285750" indent="-285750" algn="justLow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a-IR" dirty="0">
                <a:solidFill>
                  <a:srgbClr val="0033CC"/>
                </a:solidFill>
                <a:cs typeface="B Nazanin" panose="00000400000000000000" pitchFamily="2" charset="-78"/>
              </a:rPr>
              <a:t>مدیریت فاصله زمانی بین تولید و فروش کالا توسط تولیدکننده</a:t>
            </a:r>
          </a:p>
          <a:p>
            <a:pPr marL="285750" indent="-285750" algn="justLow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a-IR" dirty="0">
                <a:solidFill>
                  <a:srgbClr val="0033CC"/>
                </a:solidFill>
                <a:cs typeface="B Nazanin" panose="00000400000000000000" pitchFamily="2" charset="-78"/>
              </a:rPr>
              <a:t>پشتوانه دریافت تسهیلات از نظام </a:t>
            </a:r>
            <a:r>
              <a:rPr lang="fa-IR" dirty="0" smtClean="0">
                <a:solidFill>
                  <a:srgbClr val="0033CC"/>
                </a:solidFill>
                <a:cs typeface="B Nazanin" panose="00000400000000000000" pitchFamily="2" charset="-78"/>
              </a:rPr>
              <a:t>بانکی</a:t>
            </a:r>
          </a:p>
          <a:p>
            <a:pPr marL="285750" indent="-285750" algn="justLow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a-IR" dirty="0" smtClean="0">
                <a:solidFill>
                  <a:srgbClr val="0033CC"/>
                </a:solidFill>
                <a:cs typeface="B Nazanin" panose="00000400000000000000" pitchFamily="2" charset="-78"/>
              </a:rPr>
              <a:t>اطمینان از اصالت کالا</a:t>
            </a:r>
          </a:p>
          <a:p>
            <a:pPr marL="285750" indent="-285750" algn="justLow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a-IR" dirty="0" smtClean="0">
                <a:solidFill>
                  <a:srgbClr val="0033CC"/>
                </a:solidFill>
                <a:cs typeface="B Nazanin" panose="00000400000000000000" pitchFamily="2" charset="-78"/>
              </a:rPr>
              <a:t>تضمین بورس کالا جهت انجام معامله </a:t>
            </a:r>
          </a:p>
          <a:p>
            <a:pPr marL="285750" indent="-285750" algn="justLow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a-IR" dirty="0" smtClean="0">
                <a:solidFill>
                  <a:srgbClr val="0033CC"/>
                </a:solidFill>
                <a:cs typeface="B Nazanin" panose="00000400000000000000" pitchFamily="2" charset="-78"/>
              </a:rPr>
              <a:t>امنیت بالا</a:t>
            </a:r>
          </a:p>
          <a:p>
            <a:pPr marL="285750" indent="-285750" algn="justLow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a-IR" dirty="0">
                <a:solidFill>
                  <a:srgbClr val="0033CC"/>
                </a:solidFill>
                <a:cs typeface="B Nazanin" panose="00000400000000000000" pitchFamily="2" charset="-78"/>
              </a:rPr>
              <a:t>ابزار تحویل در قراردادهای </a:t>
            </a:r>
            <a:r>
              <a:rPr lang="fa-IR" dirty="0" smtClean="0">
                <a:solidFill>
                  <a:srgbClr val="0033CC"/>
                </a:solidFill>
                <a:cs typeface="B Nazanin" panose="00000400000000000000" pitchFamily="2" charset="-78"/>
              </a:rPr>
              <a:t>آتی و آپشن</a:t>
            </a:r>
            <a:endParaRPr lang="en-US" dirty="0">
              <a:solidFill>
                <a:srgbClr val="0033CC"/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34827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half" idx="1"/>
          </p:nvPr>
        </p:nvSpPr>
        <p:spPr>
          <a:xfrm>
            <a:off x="7972936" y="350581"/>
            <a:ext cx="2965450" cy="480131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wrap="square" lIns="91440" tIns="45720" rIns="91440" bIns="45720" rtlCol="0">
            <a:spAutoFit/>
          </a:bodyPr>
          <a:lstStyle/>
          <a:p>
            <a:pPr marL="0" indent="0" algn="ctr">
              <a:buNone/>
            </a:pPr>
            <a:r>
              <a:rPr lang="fa-IR" sz="2400" dirty="0">
                <a:solidFill>
                  <a:srgbClr val="FFFF00"/>
                </a:solidFill>
                <a:cs typeface="B Titr" panose="00000700000000000000" pitchFamily="2" charset="-78"/>
              </a:rPr>
              <a:t>سرمایه گذاری در زعفران</a:t>
            </a:r>
          </a:p>
        </p:txBody>
      </p:sp>
      <p:pic>
        <p:nvPicPr>
          <p:cNvPr id="7170" name="Picture 2" descr="C:\Users\e-learning\Desktop\Untitled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7087" y="1590763"/>
            <a:ext cx="7776713" cy="3670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3213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half" idx="2"/>
          </p:nvPr>
        </p:nvSpPr>
        <p:spPr>
          <a:xfrm>
            <a:off x="8134898" y="327660"/>
            <a:ext cx="2966320" cy="480131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wrap="square" lIns="91440" tIns="45720" rIns="91440" bIns="45720" rtlCol="0">
            <a:spAutoFit/>
          </a:bodyPr>
          <a:lstStyle/>
          <a:p>
            <a:pPr marL="0" indent="0" algn="ctr">
              <a:buNone/>
            </a:pPr>
            <a:r>
              <a:rPr lang="fa-IR" sz="2400" dirty="0">
                <a:solidFill>
                  <a:srgbClr val="FFFF00"/>
                </a:solidFill>
                <a:cs typeface="B Titr" panose="00000700000000000000" pitchFamily="2" charset="-78"/>
              </a:rPr>
              <a:t>سرمایه گذاری در پسته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1841"/>
          <a:stretch/>
        </p:blipFill>
        <p:spPr>
          <a:xfrm>
            <a:off x="1674594" y="1346848"/>
            <a:ext cx="7549549" cy="4766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455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half" idx="2"/>
          </p:nvPr>
        </p:nvSpPr>
        <p:spPr>
          <a:xfrm>
            <a:off x="8109155" y="363411"/>
            <a:ext cx="2966320" cy="480131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wrap="square" lIns="91440" tIns="45720" rIns="91440" bIns="45720" rtlCol="0">
            <a:spAutoFit/>
          </a:bodyPr>
          <a:lstStyle/>
          <a:p>
            <a:pPr marL="0" indent="0" algn="ctr">
              <a:buNone/>
            </a:pPr>
            <a:r>
              <a:rPr lang="fa-IR" sz="2400" dirty="0">
                <a:solidFill>
                  <a:srgbClr val="FFFF00"/>
                </a:solidFill>
                <a:cs typeface="B Titr" panose="00000700000000000000" pitchFamily="2" charset="-78"/>
              </a:rPr>
              <a:t>سرمایه گذاری در زیره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b="14241"/>
          <a:stretch/>
        </p:blipFill>
        <p:spPr>
          <a:xfrm>
            <a:off x="4423702" y="1322717"/>
            <a:ext cx="6832696" cy="4382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e-learning\Desktop\Capture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2813" y="1535113"/>
            <a:ext cx="7469187" cy="3571875"/>
          </a:xfrm>
          <a:prstGeom prst="rect">
            <a:avLst/>
          </a:prstGeom>
          <a:noFill/>
          <a:ln w="1905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6"/>
          <p:cNvSpPr>
            <a:spLocks noGrp="1"/>
          </p:cNvSpPr>
          <p:nvPr>
            <p:ph sz="half" idx="2"/>
          </p:nvPr>
        </p:nvSpPr>
        <p:spPr>
          <a:xfrm>
            <a:off x="7287280" y="302694"/>
            <a:ext cx="3929332" cy="480131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wrap="square" lIns="91440" tIns="45720" rIns="91440" bIns="45720" rtlCol="0">
            <a:spAutoFit/>
          </a:bodyPr>
          <a:lstStyle/>
          <a:p>
            <a:pPr marL="0" indent="0" algn="ctr">
              <a:buNone/>
            </a:pPr>
            <a:r>
              <a:rPr lang="fa-IR" sz="2400" dirty="0">
                <a:solidFill>
                  <a:srgbClr val="FFFF00"/>
                </a:solidFill>
                <a:cs typeface="B Titr" panose="00000700000000000000" pitchFamily="2" charset="-78"/>
              </a:rPr>
              <a:t>سرمایه گذاری در صندوق طلا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2311" y="1881092"/>
            <a:ext cx="3918111" cy="3000821"/>
          </a:xfrm>
          <a:prstGeom prst="rect">
            <a:avLst/>
          </a:prstGeom>
          <a:noFill/>
          <a:ln w="28575" cap="flat" cmpd="sng" algn="ctr">
            <a:solidFill>
              <a:srgbClr val="2D2DFF"/>
            </a:solidFill>
            <a:prstDash val="dash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 algn="justLow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a-IR" dirty="0">
                <a:solidFill>
                  <a:srgbClr val="0033CC"/>
                </a:solidFill>
                <a:cs typeface="B Nazanin" panose="00000400000000000000" pitchFamily="2" charset="-78"/>
              </a:rPr>
              <a:t>امکان سرمایه‌گذاری با مبالغ </a:t>
            </a:r>
            <a:r>
              <a:rPr lang="fa-IR" dirty="0" smtClean="0">
                <a:solidFill>
                  <a:srgbClr val="0033CC"/>
                </a:solidFill>
                <a:cs typeface="B Nazanin" panose="00000400000000000000" pitchFamily="2" charset="-78"/>
              </a:rPr>
              <a:t>کم</a:t>
            </a:r>
          </a:p>
          <a:p>
            <a:pPr marL="285750" indent="-285750" algn="justLow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a-IR" dirty="0">
                <a:solidFill>
                  <a:srgbClr val="0033CC"/>
                </a:solidFill>
                <a:cs typeface="B Nazanin" panose="00000400000000000000" pitchFamily="2" charset="-78"/>
              </a:rPr>
              <a:t>نقدشوندگی بالا به واسطه حضور </a:t>
            </a:r>
            <a:r>
              <a:rPr lang="fa-IR" dirty="0" smtClean="0">
                <a:solidFill>
                  <a:srgbClr val="0033CC"/>
                </a:solidFill>
                <a:cs typeface="B Nazanin" panose="00000400000000000000" pitchFamily="2" charset="-78"/>
              </a:rPr>
              <a:t>بازارگردان</a:t>
            </a:r>
          </a:p>
          <a:p>
            <a:pPr marL="285750" indent="-285750" algn="justLow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a-IR" dirty="0">
                <a:solidFill>
                  <a:srgbClr val="0033CC"/>
                </a:solidFill>
                <a:cs typeface="B Nazanin" panose="00000400000000000000" pitchFamily="2" charset="-78"/>
              </a:rPr>
              <a:t>مدیریت حرفه‌ای سبد صندوق و بازدهی </a:t>
            </a:r>
            <a:r>
              <a:rPr lang="fa-IR" dirty="0" smtClean="0">
                <a:solidFill>
                  <a:srgbClr val="0033CC"/>
                </a:solidFill>
                <a:cs typeface="B Nazanin" panose="00000400000000000000" pitchFamily="2" charset="-78"/>
              </a:rPr>
              <a:t>معقول به </a:t>
            </a:r>
            <a:r>
              <a:rPr lang="fa-IR" dirty="0">
                <a:solidFill>
                  <a:srgbClr val="0033CC"/>
                </a:solidFill>
                <a:cs typeface="B Nazanin" panose="00000400000000000000" pitchFamily="2" charset="-78"/>
              </a:rPr>
              <a:t>سکه فیزیکی</a:t>
            </a:r>
          </a:p>
          <a:p>
            <a:pPr marL="285750" indent="-285750" algn="justLow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a-IR" dirty="0">
                <a:solidFill>
                  <a:srgbClr val="0033CC"/>
                </a:solidFill>
                <a:cs typeface="B Nazanin" panose="00000400000000000000" pitchFamily="2" charset="-78"/>
              </a:rPr>
              <a:t>قابلیت سرمایه‌گذاری آنلاین و کارمزد معامله کمتر</a:t>
            </a:r>
          </a:p>
          <a:p>
            <a:pPr marL="285750" indent="-285750" algn="justLow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a-IR" dirty="0" smtClean="0">
                <a:solidFill>
                  <a:srgbClr val="0033CC"/>
                </a:solidFill>
                <a:cs typeface="B Nazanin" panose="00000400000000000000" pitchFamily="2" charset="-78"/>
              </a:rPr>
              <a:t>کاهش ریسک </a:t>
            </a:r>
            <a:r>
              <a:rPr lang="fa-IR" dirty="0">
                <a:solidFill>
                  <a:srgbClr val="0033CC"/>
                </a:solidFill>
                <a:cs typeface="B Nazanin" panose="00000400000000000000" pitchFamily="2" charset="-78"/>
              </a:rPr>
              <a:t>نگهداری و جابجایی </a:t>
            </a:r>
            <a:r>
              <a:rPr lang="fa-IR" dirty="0" smtClean="0">
                <a:solidFill>
                  <a:srgbClr val="0033CC"/>
                </a:solidFill>
                <a:cs typeface="B Nazanin" panose="00000400000000000000" pitchFamily="2" charset="-78"/>
              </a:rPr>
              <a:t>سکه</a:t>
            </a:r>
          </a:p>
          <a:p>
            <a:pPr marL="285750" indent="-285750" algn="justLow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a-IR" dirty="0" smtClean="0">
                <a:solidFill>
                  <a:srgbClr val="0033CC"/>
                </a:solidFill>
                <a:cs typeface="B Nazanin" panose="00000400000000000000" pitchFamily="2" charset="-78"/>
              </a:rPr>
              <a:t>امکان تنوع سرمایه گذاری در حوزه کالا</a:t>
            </a:r>
            <a:endParaRPr lang="fa-IR" dirty="0">
              <a:solidFill>
                <a:srgbClr val="0033CC"/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671975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019" y="1177023"/>
            <a:ext cx="5779698" cy="568097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50695"/>
          <a:stretch/>
        </p:blipFill>
        <p:spPr>
          <a:xfrm>
            <a:off x="6111778" y="1398236"/>
            <a:ext cx="4158495" cy="4646005"/>
          </a:xfrm>
          <a:prstGeom prst="rect">
            <a:avLst/>
          </a:prstGeom>
        </p:spPr>
      </p:pic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8076931" y="296524"/>
            <a:ext cx="2966320" cy="480131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wrap="square" lIns="91440" tIns="45720" rIns="91440" bIns="45720" rtlCol="0">
            <a:spAutoFit/>
          </a:bodyPr>
          <a:lstStyle/>
          <a:p>
            <a:pPr marL="0" indent="0" algn="ctr">
              <a:buNone/>
            </a:pPr>
            <a:r>
              <a:rPr lang="fa-IR" sz="2400" dirty="0">
                <a:solidFill>
                  <a:srgbClr val="FFFF00"/>
                </a:solidFill>
                <a:cs typeface="B Titr" panose="00000700000000000000" pitchFamily="2" charset="-78"/>
              </a:rPr>
              <a:t>سرمایه گذاری در مسکن</a:t>
            </a:r>
          </a:p>
        </p:txBody>
      </p:sp>
    </p:spTree>
    <p:extLst>
      <p:ext uri="{BB962C8B-B14F-4D97-AF65-F5344CB8AC3E}">
        <p14:creationId xmlns:p14="http://schemas.microsoft.com/office/powerpoint/2010/main" val="33448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7954771" y="305776"/>
            <a:ext cx="2966320" cy="480131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wrap="square" lIns="91440" tIns="45720" rIns="91440" bIns="45720" rtlCol="0">
            <a:spAutoFit/>
          </a:bodyPr>
          <a:lstStyle/>
          <a:p>
            <a:pPr marL="0" indent="0" algn="ctr">
              <a:buNone/>
            </a:pPr>
            <a:r>
              <a:rPr lang="fa-IR" sz="2400" dirty="0">
                <a:solidFill>
                  <a:srgbClr val="FFFF00"/>
                </a:solidFill>
                <a:cs typeface="B Titr" panose="00000700000000000000" pitchFamily="2" charset="-78"/>
              </a:rPr>
              <a:t>سرمایه گذاری در ارز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6013" r="2658"/>
          <a:stretch/>
        </p:blipFill>
        <p:spPr>
          <a:xfrm>
            <a:off x="34506" y="1905819"/>
            <a:ext cx="5920154" cy="315944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11096" r="5421"/>
          <a:stretch/>
        </p:blipFill>
        <p:spPr>
          <a:xfrm>
            <a:off x="6035776" y="1493572"/>
            <a:ext cx="6037385" cy="3854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471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5680440" y="298403"/>
            <a:ext cx="5491743" cy="480131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wrap="square" lIns="91440" tIns="45720" rIns="91440" bIns="45720" rtlCol="0">
            <a:spAutoFit/>
          </a:bodyPr>
          <a:lstStyle/>
          <a:p>
            <a:pPr marL="0" indent="0" algn="ctr" rtl="1">
              <a:buNone/>
            </a:pPr>
            <a:r>
              <a:rPr lang="fa-IR" sz="2400" dirty="0" smtClean="0">
                <a:solidFill>
                  <a:srgbClr val="FFFF00"/>
                </a:solidFill>
                <a:cs typeface="B Titr" panose="00000700000000000000" pitchFamily="2" charset="-78"/>
              </a:rPr>
              <a:t>تنوع سرمایه گذاری در بورس (آتی سبد سهام)</a:t>
            </a:r>
            <a:endParaRPr lang="fa-IR" sz="2400" dirty="0">
              <a:solidFill>
                <a:srgbClr val="FFFF00"/>
              </a:solidFill>
              <a:cs typeface="B Titr" panose="000007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b="31723"/>
          <a:stretch/>
        </p:blipFill>
        <p:spPr>
          <a:xfrm>
            <a:off x="4217758" y="1240185"/>
            <a:ext cx="7669722" cy="253773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667" y="3338517"/>
            <a:ext cx="6771524" cy="2755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722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5598951" y="261533"/>
            <a:ext cx="5491743" cy="480131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wrap="square" lIns="91440" tIns="45720" rIns="91440" bIns="45720" rtlCol="0">
            <a:spAutoFit/>
          </a:bodyPr>
          <a:lstStyle/>
          <a:p>
            <a:pPr marL="0" indent="0" algn="ctr" rtl="1">
              <a:buNone/>
            </a:pPr>
            <a:r>
              <a:rPr lang="fa-IR" sz="2400" dirty="0" smtClean="0">
                <a:solidFill>
                  <a:srgbClr val="FFFF00"/>
                </a:solidFill>
                <a:cs typeface="B Titr" panose="00000700000000000000" pitchFamily="2" charset="-78"/>
              </a:rPr>
              <a:t>تنوع سرمایه گذاری در بورس (آتی سهام و کالا)</a:t>
            </a:r>
            <a:endParaRPr lang="fa-IR" sz="2400" dirty="0">
              <a:solidFill>
                <a:srgbClr val="FFFF00"/>
              </a:solidFill>
              <a:cs typeface="B Titr" panose="000007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9" y="1395663"/>
            <a:ext cx="11912367" cy="3697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26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5819016" y="280160"/>
            <a:ext cx="5491743" cy="448633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wrap="square" lIns="91440" tIns="45720" rIns="91440" bIns="45720" rtlCol="0">
            <a:spAutoFit/>
          </a:bodyPr>
          <a:lstStyle/>
          <a:p>
            <a:pPr marL="0" indent="0" algn="ctr" rtl="1">
              <a:buNone/>
            </a:pPr>
            <a:r>
              <a:rPr lang="fa-IR" dirty="0" smtClean="0">
                <a:solidFill>
                  <a:srgbClr val="FFFF00"/>
                </a:solidFill>
                <a:cs typeface="B Titr" panose="00000700000000000000" pitchFamily="2" charset="-78"/>
              </a:rPr>
              <a:t>تنوع سرمایه گذاری در بورس (آپشن سهام و کالا)</a:t>
            </a:r>
            <a:endParaRPr lang="fa-IR" dirty="0">
              <a:solidFill>
                <a:srgbClr val="FFFF00"/>
              </a:solidFill>
              <a:cs typeface="B Titr" panose="000007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2451" y="1231086"/>
            <a:ext cx="6464155" cy="298798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2520" y="3278348"/>
            <a:ext cx="8219825" cy="3579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083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2CBF5-17B8-4387-88A6-ABF9F8C64D5A}" type="slidenum">
              <a:rPr lang="en-US" smtClean="0"/>
              <a:t>5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293" y="1299698"/>
            <a:ext cx="7282726" cy="5558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44440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559559" y="1467134"/>
            <a:ext cx="10843148" cy="2149524"/>
          </a:xfrm>
          <a:noFill/>
          <a:ln w="28575" cap="flat" cmpd="sng" algn="ctr">
            <a:solidFill>
              <a:srgbClr val="213315"/>
            </a:solidFill>
            <a:prstDash val="lg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vert="horz" lIns="91440" tIns="45720" rIns="91440" bIns="45720" rtlCol="0">
            <a:noAutofit/>
          </a:bodyPr>
          <a:lstStyle/>
          <a:p>
            <a:pPr marL="0" indent="0" algn="justLow" rtl="1">
              <a:lnSpc>
                <a:spcPct val="150000"/>
              </a:lnSpc>
              <a:buNone/>
            </a:pPr>
            <a:r>
              <a:rPr lang="fa-IR" sz="2200" dirty="0" smtClean="0">
                <a:solidFill>
                  <a:schemeClr val="tx1"/>
                </a:solidFill>
                <a:cs typeface="B Nazanin" panose="00000400000000000000" pitchFamily="2" charset="-78"/>
              </a:rPr>
              <a:t>کدمعاملاتی بورس اوراق بهادار، شناسه‌ای 8 کاراکتری منحصر به فردی است که براساس نام خانوادگی سرمایه‌گذاروبه صورت ترکیبی ازحرف وعدد تعیین می‌شود و شناسایی سرمایه گذار در سیستمهای معاملاتی با آن انجام می گیرد. برای  اخذ این کد و پدید آمدن امکان معامله در بازار سرمایه کافیست سرمایه گذار ابتدا در سامانه سجام ثبت نام نماید و  همراه با مدارک هویتی خویش به یک شرکت کراگزاری مراجعه کند. به عنوان مثال کد آقای محمدرضا علی نژاد  می تواند علی01546 باشد. </a:t>
            </a:r>
          </a:p>
          <a:p>
            <a:pPr marL="0" indent="0" algn="justLow" rtl="1">
              <a:lnSpc>
                <a:spcPct val="150000"/>
              </a:lnSpc>
              <a:buNone/>
            </a:pPr>
            <a:endParaRPr lang="fa-IR" sz="2200" dirty="0" smtClean="0">
              <a:solidFill>
                <a:schemeClr val="tx1"/>
              </a:solidFill>
              <a:cs typeface="B Nazanin" panose="00000400000000000000" pitchFamily="2" charset="-78"/>
            </a:endParaRPr>
          </a:p>
          <a:p>
            <a:pPr marL="0" indent="0" algn="justLow" rtl="1">
              <a:lnSpc>
                <a:spcPct val="150000"/>
              </a:lnSpc>
              <a:buNone/>
            </a:pPr>
            <a:endParaRPr lang="fa-IR" sz="2200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9" name="Content Placeholder 6"/>
          <p:cNvSpPr>
            <a:spLocks noGrp="1"/>
          </p:cNvSpPr>
          <p:nvPr>
            <p:ph sz="half" idx="4294967295"/>
          </p:nvPr>
        </p:nvSpPr>
        <p:spPr>
          <a:xfrm>
            <a:off x="7213498" y="335935"/>
            <a:ext cx="3857625" cy="479425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wrap="square" lIns="91440" tIns="45720" rIns="91440" bIns="45720" rtlCol="0">
            <a:spAutoFit/>
          </a:bodyPr>
          <a:lstStyle/>
          <a:p>
            <a:pPr marL="0" indent="0" algn="ctr">
              <a:buNone/>
            </a:pPr>
            <a:r>
              <a:rPr lang="fa-IR" sz="2400" dirty="0" smtClean="0">
                <a:solidFill>
                  <a:srgbClr val="FFFF00"/>
                </a:solidFill>
                <a:cs typeface="B Titr" panose="00000700000000000000" pitchFamily="2" charset="-78"/>
              </a:rPr>
              <a:t>مکانیزم معاملات (کد معاملاتی)</a:t>
            </a:r>
            <a:endParaRPr lang="fa-IR" sz="2400" dirty="0">
              <a:solidFill>
                <a:srgbClr val="FFFF00"/>
              </a:solidFill>
              <a:cs typeface="B Titr" panose="00000700000000000000" pitchFamily="2" charset="-78"/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559559" y="4012443"/>
            <a:ext cx="10843148" cy="1310184"/>
          </a:xfrm>
          <a:prstGeom prst="rect">
            <a:avLst/>
          </a:prstGeom>
          <a:ln w="28575" cap="flat" cmpd="sng" algn="ctr">
            <a:solidFill>
              <a:srgbClr val="213315"/>
            </a:solidFill>
            <a:prstDash val="lg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Low" rtl="1">
              <a:lnSpc>
                <a:spcPct val="150000"/>
              </a:lnSpc>
              <a:buNone/>
            </a:pPr>
            <a:r>
              <a:rPr lang="fa-IR" sz="2200" dirty="0" smtClean="0">
                <a:solidFill>
                  <a:schemeClr val="tx1"/>
                </a:solidFill>
                <a:cs typeface="B Nazanin" panose="00000400000000000000" pitchFamily="2" charset="-78"/>
              </a:rPr>
              <a:t>سرمایه گذار جهت سرمایه گذاری در مشتقه بورس کالا و </a:t>
            </a:r>
            <a:r>
              <a:rPr lang="fa-IR" sz="2200" dirty="0">
                <a:solidFill>
                  <a:schemeClr val="tx1"/>
                </a:solidFill>
                <a:cs typeface="B Nazanin" panose="00000400000000000000" pitchFamily="2" charset="-78"/>
              </a:rPr>
              <a:t>دریافت کد معاملات </a:t>
            </a:r>
            <a:r>
              <a:rPr lang="fa-IR" sz="2200" dirty="0" smtClean="0">
                <a:solidFill>
                  <a:schemeClr val="tx1"/>
                </a:solidFill>
                <a:cs typeface="B Nazanin" panose="00000400000000000000" pitchFamily="2" charset="-78"/>
              </a:rPr>
              <a:t>کافی است به یکی از کارگزاران دارای این مجوز مراجعه کند و در </a:t>
            </a:r>
            <a:r>
              <a:rPr lang="fa-IR" sz="2200" dirty="0">
                <a:solidFill>
                  <a:schemeClr val="tx1"/>
                </a:solidFill>
                <a:cs typeface="B Nazanin" panose="00000400000000000000" pitchFamily="2" charset="-78"/>
              </a:rPr>
              <a:t>صورت دسترسی </a:t>
            </a:r>
            <a:r>
              <a:rPr lang="fa-IR" sz="2200" dirty="0" smtClean="0">
                <a:solidFill>
                  <a:schemeClr val="tx1"/>
                </a:solidFill>
                <a:cs typeface="B Nazanin" panose="00000400000000000000" pitchFamily="2" charset="-78"/>
              </a:rPr>
              <a:t>آنلاین نیاز به انجام آزمون </a:t>
            </a:r>
            <a:r>
              <a:rPr lang="fa-IR" sz="2200" dirty="0">
                <a:solidFill>
                  <a:schemeClr val="tx1"/>
                </a:solidFill>
                <a:cs typeface="B Nazanin" panose="00000400000000000000" pitchFamily="2" charset="-78"/>
              </a:rPr>
              <a:t>توسط </a:t>
            </a:r>
            <a:r>
              <a:rPr lang="fa-IR" sz="2200" dirty="0" smtClean="0">
                <a:solidFill>
                  <a:schemeClr val="tx1"/>
                </a:solidFill>
                <a:cs typeface="B Nazanin" panose="00000400000000000000" pitchFamily="2" charset="-78"/>
              </a:rPr>
              <a:t>کارگزاری است.  </a:t>
            </a:r>
            <a:endParaRPr lang="fa-IR" sz="2200" dirty="0">
              <a:solidFill>
                <a:schemeClr val="tx1"/>
              </a:solidFill>
              <a:cs typeface="B Nazanin" panose="00000400000000000000" pitchFamily="2" charset="-78"/>
            </a:endParaRPr>
          </a:p>
          <a:p>
            <a:pPr marL="0" indent="0" algn="justLow" rtl="1">
              <a:lnSpc>
                <a:spcPct val="150000"/>
              </a:lnSpc>
              <a:buFont typeface="Arial" panose="020B0604020202020204" pitchFamily="34" charset="0"/>
              <a:buNone/>
            </a:pPr>
            <a:endParaRPr lang="fa-IR" sz="2200" dirty="0" smtClean="0">
              <a:solidFill>
                <a:schemeClr val="tx1"/>
              </a:solidFill>
              <a:cs typeface="B Nazanin" panose="00000400000000000000" pitchFamily="2" charset="-78"/>
            </a:endParaRPr>
          </a:p>
          <a:p>
            <a:pPr marL="0" indent="0" algn="justLow" rtl="1">
              <a:lnSpc>
                <a:spcPct val="150000"/>
              </a:lnSpc>
              <a:buFont typeface="Arial" panose="020B0604020202020204" pitchFamily="34" charset="0"/>
              <a:buNone/>
            </a:pPr>
            <a:endParaRPr lang="fa-IR" sz="2200" dirty="0" smtClean="0">
              <a:solidFill>
                <a:schemeClr val="tx1"/>
              </a:solidFill>
              <a:cs typeface="B Nazanin" panose="00000400000000000000" pitchFamily="2" charset="-78"/>
            </a:endParaRPr>
          </a:p>
          <a:p>
            <a:pPr marL="0" indent="0" algn="justLow" rtl="1">
              <a:lnSpc>
                <a:spcPct val="150000"/>
              </a:lnSpc>
              <a:buFont typeface="Arial" panose="020B0604020202020204" pitchFamily="34" charset="0"/>
              <a:buNone/>
            </a:pPr>
            <a:endParaRPr lang="fa-IR" sz="2200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919073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37333" y="7569466"/>
            <a:ext cx="973667" cy="27432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51</a:t>
            </a:fld>
            <a:endParaRPr lang="en-US" dirty="0"/>
          </a:p>
        </p:txBody>
      </p:sp>
      <p:sp>
        <p:nvSpPr>
          <p:cNvPr id="2" name="Pentagon 1"/>
          <p:cNvSpPr/>
          <p:nvPr/>
        </p:nvSpPr>
        <p:spPr>
          <a:xfrm flipH="1">
            <a:off x="8239140" y="1427690"/>
            <a:ext cx="2223030" cy="435777"/>
          </a:xfrm>
          <a:prstGeom prst="homePlat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dirty="0">
                <a:cs typeface="B Homa" pitchFamily="2" charset="-78"/>
              </a:rPr>
              <a:t>سهام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2063552" y="1647442"/>
            <a:ext cx="6175588" cy="1572046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justLow" rtl="1"/>
            <a:r>
              <a:rPr lang="ar-SA" dirty="0">
                <a:cs typeface="B Nazanin" panose="00000400000000000000" pitchFamily="2" charset="-78"/>
              </a:rPr>
              <a:t>سندی است که نشان می‌دهد یک سرمایه‌گذار، مالک درصد معینی از یک شرکت است، و درصد معینی از سود شرکت، و مزایای دیگری که به سهامداران تعلق می‌گیرد را دریافت خواهد کرد.</a:t>
            </a:r>
            <a:endParaRPr lang="en-US" dirty="0">
              <a:cs typeface="B Nazanin" panose="00000400000000000000" pitchFamily="2" charset="-78"/>
            </a:endParaRPr>
          </a:p>
          <a:p>
            <a:pPr algn="justLow" rtl="1"/>
            <a:endParaRPr lang="en-US" dirty="0">
              <a:cs typeface="B Nazanin" panose="00000400000000000000" pitchFamily="2" charset="-78"/>
            </a:endParaRPr>
          </a:p>
          <a:p>
            <a:pPr algn="r" rtl="1"/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24" name="Content Placeholder 2"/>
          <p:cNvSpPr txBox="1">
            <a:spLocks/>
          </p:cNvSpPr>
          <p:nvPr/>
        </p:nvSpPr>
        <p:spPr>
          <a:xfrm>
            <a:off x="8308358" y="3447642"/>
            <a:ext cx="2154560" cy="43204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>
              <a:spcBef>
                <a:spcPts val="0"/>
              </a:spcBef>
            </a:pPr>
            <a:r>
              <a:rPr lang="fa-IR" sz="2000" b="0" dirty="0">
                <a:cs typeface="B Homa" pitchFamily="2" charset="-78"/>
              </a:rPr>
              <a:t>نماد بورس</a:t>
            </a:r>
          </a:p>
        </p:txBody>
      </p:sp>
      <p:sp>
        <p:nvSpPr>
          <p:cNvPr id="26" name="Content Placeholder 2"/>
          <p:cNvSpPr txBox="1">
            <a:spLocks/>
          </p:cNvSpPr>
          <p:nvPr/>
        </p:nvSpPr>
        <p:spPr>
          <a:xfrm>
            <a:off x="8333928" y="4455754"/>
            <a:ext cx="2154560" cy="43204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>
              <a:spcBef>
                <a:spcPts val="0"/>
              </a:spcBef>
            </a:pPr>
            <a:r>
              <a:rPr lang="fa-IR" sz="2000" b="0" dirty="0">
                <a:cs typeface="B Homa" pitchFamily="2" charset="-78"/>
              </a:rPr>
              <a:t>صف خرید و فروش</a:t>
            </a:r>
          </a:p>
        </p:txBody>
      </p:sp>
      <p:sp>
        <p:nvSpPr>
          <p:cNvPr id="29" name="Content Placeholder 2"/>
          <p:cNvSpPr txBox="1">
            <a:spLocks/>
          </p:cNvSpPr>
          <p:nvPr/>
        </p:nvSpPr>
        <p:spPr>
          <a:xfrm>
            <a:off x="8319030" y="3951698"/>
            <a:ext cx="2154560" cy="43204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>
              <a:spcBef>
                <a:spcPts val="0"/>
              </a:spcBef>
            </a:pPr>
            <a:r>
              <a:rPr lang="fa-IR" sz="2000" b="0" dirty="0">
                <a:cs typeface="B Homa" pitchFamily="2" charset="-78"/>
              </a:rPr>
              <a:t>دامنه نوسان قیمت</a:t>
            </a:r>
          </a:p>
        </p:txBody>
      </p:sp>
      <p:sp>
        <p:nvSpPr>
          <p:cNvPr id="31" name="Content Placeholder 2"/>
          <p:cNvSpPr txBox="1">
            <a:spLocks/>
          </p:cNvSpPr>
          <p:nvPr/>
        </p:nvSpPr>
        <p:spPr>
          <a:xfrm>
            <a:off x="8319030" y="2439530"/>
            <a:ext cx="2154560" cy="43204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a-IR" sz="2000" b="0" dirty="0">
                <a:cs typeface="B Homa" pitchFamily="2" charset="-78"/>
              </a:rPr>
              <a:t>ارزش اسمی و بازاری</a:t>
            </a:r>
          </a:p>
        </p:txBody>
      </p:sp>
      <p:sp>
        <p:nvSpPr>
          <p:cNvPr id="32" name="Content Placeholder 2"/>
          <p:cNvSpPr txBox="1">
            <a:spLocks/>
          </p:cNvSpPr>
          <p:nvPr/>
        </p:nvSpPr>
        <p:spPr>
          <a:xfrm>
            <a:off x="8319030" y="1935474"/>
            <a:ext cx="2154560" cy="43204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>
              <a:spcBef>
                <a:spcPts val="0"/>
              </a:spcBef>
            </a:pPr>
            <a:r>
              <a:rPr lang="fa-IR" sz="2000" b="0" dirty="0">
                <a:cs typeface="B Homa" pitchFamily="2" charset="-78"/>
              </a:rPr>
              <a:t>اوراق مشارکت</a:t>
            </a:r>
          </a:p>
        </p:txBody>
      </p:sp>
      <p:sp>
        <p:nvSpPr>
          <p:cNvPr id="34" name="Content Placeholder 2"/>
          <p:cNvSpPr txBox="1">
            <a:spLocks/>
          </p:cNvSpPr>
          <p:nvPr/>
        </p:nvSpPr>
        <p:spPr>
          <a:xfrm>
            <a:off x="8309438" y="2943586"/>
            <a:ext cx="2154560" cy="43204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>
              <a:spcBef>
                <a:spcPts val="0"/>
              </a:spcBef>
            </a:pPr>
            <a:r>
              <a:rPr lang="fa-IR" sz="2000" b="0" dirty="0">
                <a:cs typeface="B Homa" pitchFamily="2" charset="-78"/>
              </a:rPr>
              <a:t>پذیرش</a:t>
            </a:r>
          </a:p>
        </p:txBody>
      </p:sp>
      <p:sp>
        <p:nvSpPr>
          <p:cNvPr id="35" name="Content Placeholder 2"/>
          <p:cNvSpPr txBox="1">
            <a:spLocks/>
          </p:cNvSpPr>
          <p:nvPr/>
        </p:nvSpPr>
        <p:spPr>
          <a:xfrm>
            <a:off x="8328248" y="4959810"/>
            <a:ext cx="2154560" cy="43204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>
              <a:spcBef>
                <a:spcPts val="0"/>
              </a:spcBef>
            </a:pPr>
            <a:r>
              <a:rPr lang="fa-IR" sz="1800" b="0" dirty="0">
                <a:cs typeface="B Homa" pitchFamily="2" charset="-78"/>
              </a:rPr>
              <a:t>عرضه اولیه</a:t>
            </a:r>
          </a:p>
        </p:txBody>
      </p:sp>
      <p:sp>
        <p:nvSpPr>
          <p:cNvPr id="36" name="Content Placeholder 2"/>
          <p:cNvSpPr txBox="1">
            <a:spLocks/>
          </p:cNvSpPr>
          <p:nvPr/>
        </p:nvSpPr>
        <p:spPr>
          <a:xfrm>
            <a:off x="8328248" y="5463866"/>
            <a:ext cx="2154560" cy="43204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>
              <a:spcBef>
                <a:spcPts val="0"/>
              </a:spcBef>
            </a:pPr>
            <a:r>
              <a:rPr lang="fa-IR" sz="1700" b="0" dirty="0">
                <a:cs typeface="B Homa" pitchFamily="2" charset="-78"/>
              </a:rPr>
              <a:t>نماد معاملاتی باز و بسته</a:t>
            </a:r>
          </a:p>
        </p:txBody>
      </p:sp>
      <p:sp>
        <p:nvSpPr>
          <p:cNvPr id="14" name="Content Placeholder 6"/>
          <p:cNvSpPr txBox="1">
            <a:spLocks/>
          </p:cNvSpPr>
          <p:nvPr/>
        </p:nvSpPr>
        <p:spPr>
          <a:xfrm>
            <a:off x="6017342" y="697271"/>
            <a:ext cx="5503607" cy="469916"/>
          </a:xfrm>
          <a:prstGeom prst="round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wrap="square" lIns="91440" tIns="45720" rIns="91440" bIns="45720" rtlCol="0">
            <a:sp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Tw Cen MT" panose="020B0602020104020603" pitchFamily="34" charset="0"/>
              <a:buNone/>
            </a:pPr>
            <a:r>
              <a:rPr lang="fa-IR" sz="2400" dirty="0">
                <a:solidFill>
                  <a:srgbClr val="FFFF00"/>
                </a:solidFill>
                <a:cs typeface="B Titr" panose="00000700000000000000" pitchFamily="2" charset="-78"/>
              </a:rPr>
              <a:t> </a:t>
            </a:r>
            <a:r>
              <a:rPr lang="fa-IR" sz="2400" dirty="0" smtClean="0">
                <a:solidFill>
                  <a:srgbClr val="FFFF00"/>
                </a:solidFill>
                <a:cs typeface="B Titr" panose="00000700000000000000" pitchFamily="2" charset="-78"/>
              </a:rPr>
              <a:t>مروری بر برخی از اصطاحات در بازار سرمایه</a:t>
            </a:r>
            <a:endParaRPr lang="fa-IR" sz="2400" dirty="0">
              <a:solidFill>
                <a:srgbClr val="FFFF00"/>
              </a:solidFill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643513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 build="p" animBg="1"/>
      <p:bldP spid="24" grpId="0" animBg="1"/>
      <p:bldP spid="26" grpId="0" animBg="1"/>
      <p:bldP spid="29" grpId="0" animBg="1"/>
      <p:bldP spid="31" grpId="0" animBg="1"/>
      <p:bldP spid="32" grpId="0" animBg="1"/>
      <p:bldP spid="34" grpId="0" animBg="1"/>
      <p:bldP spid="35" grpId="0" animBg="1"/>
      <p:bldP spid="36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ntagon 1"/>
          <p:cNvSpPr/>
          <p:nvPr/>
        </p:nvSpPr>
        <p:spPr>
          <a:xfrm flipH="1">
            <a:off x="8233269" y="1363848"/>
            <a:ext cx="2223030" cy="435777"/>
          </a:xfrm>
          <a:prstGeom prst="homePlat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dirty="0">
                <a:cs typeface="B Homa" pitchFamily="2" charset="-78"/>
              </a:rPr>
              <a:t>سهام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1631504" y="1618615"/>
            <a:ext cx="6607636" cy="4153664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Low" rtl="1">
              <a:buFont typeface="Wingdings" panose="05000000000000000000" pitchFamily="2" charset="2"/>
              <a:buChar char="v"/>
            </a:pPr>
            <a:r>
              <a:rPr lang="fa-IR" sz="2000" dirty="0">
                <a:solidFill>
                  <a:schemeClr val="tx1"/>
                </a:solidFill>
                <a:cs typeface="B Nazanin" panose="00000400000000000000" pitchFamily="2" charset="-78"/>
              </a:rPr>
              <a:t>سهام عادی از منابع دایمی تأمین مالی به شمار می آیند و سررسید ندارند.</a:t>
            </a:r>
          </a:p>
          <a:p>
            <a:pPr algn="justLow" rtl="1">
              <a:buFont typeface="Wingdings" panose="05000000000000000000" pitchFamily="2" charset="2"/>
              <a:buChar char="v"/>
            </a:pPr>
            <a:r>
              <a:rPr lang="fa-IR" sz="2000" dirty="0" err="1">
                <a:solidFill>
                  <a:schemeClr val="tx1"/>
                </a:solidFill>
                <a:cs typeface="B Nazanin" panose="00000400000000000000" pitchFamily="2" charset="-78"/>
              </a:rPr>
              <a:t>دارندة</a:t>
            </a:r>
            <a:r>
              <a:rPr lang="fa-IR" sz="2000" dirty="0">
                <a:solidFill>
                  <a:schemeClr val="tx1"/>
                </a:solidFill>
                <a:cs typeface="B Nazanin" panose="00000400000000000000" pitchFamily="2" charset="-78"/>
              </a:rPr>
              <a:t> سهام عادی مالک نهایی شرکت به حساب می آید.</a:t>
            </a:r>
          </a:p>
          <a:p>
            <a:pPr lvl="0" algn="justLow" rtl="1">
              <a:buFont typeface="Wingdings" panose="05000000000000000000" pitchFamily="2" charset="2"/>
              <a:buChar char="v"/>
            </a:pPr>
            <a:r>
              <a:rPr lang="fa-IR" sz="2000" dirty="0">
                <a:solidFill>
                  <a:schemeClr val="tx1"/>
                </a:solidFill>
                <a:cs typeface="B Nazanin" panose="00000400000000000000" pitchFamily="2" charset="-78"/>
              </a:rPr>
              <a:t>حق باقیمانده دارایی پس از انحلال شرکت  را دارد .</a:t>
            </a:r>
          </a:p>
          <a:p>
            <a:pPr algn="justLow" rtl="1">
              <a:buFont typeface="Wingdings" panose="05000000000000000000" pitchFamily="2" charset="2"/>
              <a:buChar char="v"/>
            </a:pPr>
            <a:r>
              <a:rPr lang="fa-IR" sz="2000" dirty="0">
                <a:solidFill>
                  <a:schemeClr val="tx1"/>
                </a:solidFill>
                <a:cs typeface="B Nazanin" panose="00000400000000000000" pitchFamily="2" charset="-78"/>
              </a:rPr>
              <a:t>مسؤلیت </a:t>
            </a:r>
            <a:r>
              <a:rPr lang="fa-IR" sz="2000" dirty="0" err="1">
                <a:solidFill>
                  <a:schemeClr val="tx1"/>
                </a:solidFill>
                <a:cs typeface="B Nazanin" panose="00000400000000000000" pitchFamily="2" charset="-78"/>
              </a:rPr>
              <a:t>دارندة</a:t>
            </a:r>
            <a:r>
              <a:rPr lang="fa-IR" sz="2000" dirty="0">
                <a:solidFill>
                  <a:schemeClr val="tx1"/>
                </a:solidFill>
                <a:cs typeface="B Nazanin" panose="00000400000000000000" pitchFamily="2" charset="-78"/>
              </a:rPr>
              <a:t> سهام عادی به مقدار </a:t>
            </a:r>
            <a:r>
              <a:rPr lang="fa-IR" sz="2000" dirty="0" err="1">
                <a:solidFill>
                  <a:schemeClr val="tx1"/>
                </a:solidFill>
                <a:cs typeface="B Nazanin" panose="00000400000000000000" pitchFamily="2" charset="-78"/>
              </a:rPr>
              <a:t>سرمایة</a:t>
            </a:r>
            <a:r>
              <a:rPr lang="fa-IR" sz="2000" dirty="0">
                <a:solidFill>
                  <a:schemeClr val="tx1"/>
                </a:solidFill>
                <a:cs typeface="B Nazanin" panose="00000400000000000000" pitchFamily="2" charset="-78"/>
              </a:rPr>
              <a:t> آنها در شرکت محدود  می شود.</a:t>
            </a:r>
          </a:p>
          <a:p>
            <a:pPr algn="justLow" rtl="1">
              <a:buFont typeface="Wingdings" panose="05000000000000000000" pitchFamily="2" charset="2"/>
              <a:buChar char="v"/>
            </a:pPr>
            <a:r>
              <a:rPr lang="fa-IR" sz="2000" dirty="0" err="1">
                <a:solidFill>
                  <a:schemeClr val="tx1"/>
                </a:solidFill>
                <a:cs typeface="B Nazanin" panose="00000400000000000000" pitchFamily="2" charset="-78"/>
              </a:rPr>
              <a:t>دارندة</a:t>
            </a:r>
            <a:r>
              <a:rPr lang="fa-IR" sz="2000" dirty="0">
                <a:solidFill>
                  <a:schemeClr val="tx1"/>
                </a:solidFill>
                <a:cs typeface="B Nazanin" panose="00000400000000000000" pitchFamily="2" charset="-78"/>
              </a:rPr>
              <a:t> سهام عادی دارای حق رأی است.</a:t>
            </a:r>
          </a:p>
          <a:p>
            <a:pPr lvl="0" algn="justLow" rtl="1">
              <a:buFont typeface="Wingdings" panose="05000000000000000000" pitchFamily="2" charset="2"/>
              <a:buChar char="v"/>
            </a:pPr>
            <a:r>
              <a:rPr lang="fa-IR" sz="2000" dirty="0" err="1">
                <a:solidFill>
                  <a:schemeClr val="tx1"/>
                </a:solidFill>
                <a:cs typeface="B Nazanin" panose="00000400000000000000" pitchFamily="2" charset="-78"/>
              </a:rPr>
              <a:t>دارندة</a:t>
            </a:r>
            <a:r>
              <a:rPr lang="fa-IR" sz="2000" dirty="0">
                <a:solidFill>
                  <a:schemeClr val="tx1"/>
                </a:solidFill>
                <a:cs typeface="B Nazanin" panose="00000400000000000000" pitchFamily="2" charset="-78"/>
              </a:rPr>
              <a:t> سهام عادی در خرید سهامی که شرکت تازه منتشر می کند، اولویت خواهد داشت. (حق تقدم در خرید سهام جدید )</a:t>
            </a:r>
          </a:p>
          <a:p>
            <a:pPr algn="justLow" rtl="1">
              <a:buFont typeface="Wingdings" panose="05000000000000000000" pitchFamily="2" charset="2"/>
              <a:buChar char="v"/>
            </a:pPr>
            <a:r>
              <a:rPr lang="fa-IR" sz="2000" dirty="0" err="1">
                <a:solidFill>
                  <a:schemeClr val="tx1"/>
                </a:solidFill>
                <a:cs typeface="B Nazanin" panose="00000400000000000000" pitchFamily="2" charset="-78"/>
              </a:rPr>
              <a:t>سهامدار</a:t>
            </a:r>
            <a:r>
              <a:rPr lang="fa-IR" sz="2000" dirty="0">
                <a:solidFill>
                  <a:schemeClr val="tx1"/>
                </a:solidFill>
                <a:cs typeface="B Nazanin" panose="00000400000000000000" pitchFamily="2" charset="-78"/>
              </a:rPr>
              <a:t>، حق انتقال سهام خود را به دیگری دارد.</a:t>
            </a:r>
          </a:p>
          <a:p>
            <a:pPr algn="justLow" rtl="1">
              <a:buFont typeface="Wingdings" panose="05000000000000000000" pitchFamily="2" charset="2"/>
              <a:buChar char="v"/>
            </a:pPr>
            <a:r>
              <a:rPr lang="fa-IR" sz="2000" dirty="0" err="1">
                <a:solidFill>
                  <a:schemeClr val="tx1"/>
                </a:solidFill>
                <a:cs typeface="B Nazanin" panose="00000400000000000000" pitchFamily="2" charset="-78"/>
              </a:rPr>
              <a:t>دارندة</a:t>
            </a:r>
            <a:r>
              <a:rPr lang="fa-IR" sz="2000" dirty="0">
                <a:solidFill>
                  <a:schemeClr val="tx1"/>
                </a:solidFill>
                <a:cs typeface="B Nazanin" panose="00000400000000000000" pitchFamily="2" charset="-78"/>
              </a:rPr>
              <a:t> سهام عادی حق اطلاع از وضعیت شرکت را دارد.</a:t>
            </a:r>
            <a:endParaRPr lang="en-US" sz="2000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8308358" y="3396015"/>
            <a:ext cx="2154560" cy="43204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>
              <a:spcBef>
                <a:spcPts val="0"/>
              </a:spcBef>
            </a:pPr>
            <a:r>
              <a:rPr lang="fa-IR" sz="2000" b="0" dirty="0">
                <a:cs typeface="B Homa" pitchFamily="2" charset="-78"/>
              </a:rPr>
              <a:t>نماد بورس</a:t>
            </a: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8333928" y="4404127"/>
            <a:ext cx="2154560" cy="43204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>
              <a:spcBef>
                <a:spcPts val="0"/>
              </a:spcBef>
            </a:pPr>
            <a:r>
              <a:rPr lang="fa-IR" sz="2000" b="0" dirty="0">
                <a:cs typeface="B Homa" pitchFamily="2" charset="-78"/>
              </a:rPr>
              <a:t>صف خرید و فروش</a:t>
            </a: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8319030" y="3900071"/>
            <a:ext cx="2154560" cy="43204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>
              <a:spcBef>
                <a:spcPts val="0"/>
              </a:spcBef>
            </a:pPr>
            <a:r>
              <a:rPr lang="fa-IR" sz="2000" b="0" dirty="0">
                <a:cs typeface="B Homa" pitchFamily="2" charset="-78"/>
              </a:rPr>
              <a:t>دامنه نوسان قیمت</a:t>
            </a:r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8319030" y="2387903"/>
            <a:ext cx="2154560" cy="43204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a-IR" sz="2000" b="0" dirty="0">
                <a:cs typeface="B Homa" pitchFamily="2" charset="-78"/>
              </a:rPr>
              <a:t>ارزش اسمی و بازاری</a:t>
            </a:r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8319030" y="1883847"/>
            <a:ext cx="2154560" cy="43204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>
              <a:spcBef>
                <a:spcPts val="0"/>
              </a:spcBef>
            </a:pPr>
            <a:r>
              <a:rPr lang="fa-IR" sz="2000" b="0" dirty="0">
                <a:cs typeface="B Homa" pitchFamily="2" charset="-78"/>
              </a:rPr>
              <a:t>اوراق مشارکت</a:t>
            </a:r>
          </a:p>
        </p:txBody>
      </p:sp>
      <p:sp>
        <p:nvSpPr>
          <p:cNvPr id="21" name="Content Placeholder 2"/>
          <p:cNvSpPr txBox="1">
            <a:spLocks/>
          </p:cNvSpPr>
          <p:nvPr/>
        </p:nvSpPr>
        <p:spPr>
          <a:xfrm>
            <a:off x="8309438" y="2891959"/>
            <a:ext cx="2154560" cy="43204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>
              <a:spcBef>
                <a:spcPts val="0"/>
              </a:spcBef>
            </a:pPr>
            <a:r>
              <a:rPr lang="fa-IR" sz="2000" b="0" dirty="0">
                <a:cs typeface="B Homa" pitchFamily="2" charset="-78"/>
              </a:rPr>
              <a:t>پذیرش</a:t>
            </a:r>
          </a:p>
        </p:txBody>
      </p:sp>
      <p:sp>
        <p:nvSpPr>
          <p:cNvPr id="22" name="Content Placeholder 2"/>
          <p:cNvSpPr txBox="1">
            <a:spLocks/>
          </p:cNvSpPr>
          <p:nvPr/>
        </p:nvSpPr>
        <p:spPr>
          <a:xfrm>
            <a:off x="8328248" y="4908183"/>
            <a:ext cx="2154560" cy="43204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>
              <a:spcBef>
                <a:spcPts val="0"/>
              </a:spcBef>
            </a:pPr>
            <a:r>
              <a:rPr lang="fa-IR" sz="1800" b="0" dirty="0">
                <a:cs typeface="B Homa" pitchFamily="2" charset="-78"/>
              </a:rPr>
              <a:t>عرضه اولیه</a:t>
            </a:r>
          </a:p>
        </p:txBody>
      </p:sp>
      <p:sp>
        <p:nvSpPr>
          <p:cNvPr id="23" name="Content Placeholder 2"/>
          <p:cNvSpPr txBox="1">
            <a:spLocks/>
          </p:cNvSpPr>
          <p:nvPr/>
        </p:nvSpPr>
        <p:spPr>
          <a:xfrm>
            <a:off x="8328248" y="5412239"/>
            <a:ext cx="2154560" cy="43204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>
              <a:spcBef>
                <a:spcPts val="0"/>
              </a:spcBef>
            </a:pPr>
            <a:r>
              <a:rPr lang="fa-IR" sz="1700" b="0" dirty="0">
                <a:cs typeface="B Homa" pitchFamily="2" charset="-78"/>
              </a:rPr>
              <a:t>نماد معاملاتی باز و بسته</a:t>
            </a:r>
          </a:p>
        </p:txBody>
      </p:sp>
      <p:sp>
        <p:nvSpPr>
          <p:cNvPr id="20" name="Content Placeholder 6"/>
          <p:cNvSpPr txBox="1">
            <a:spLocks/>
          </p:cNvSpPr>
          <p:nvPr/>
        </p:nvSpPr>
        <p:spPr>
          <a:xfrm>
            <a:off x="5781368" y="330695"/>
            <a:ext cx="5503607" cy="469916"/>
          </a:xfrm>
          <a:prstGeom prst="round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wrap="square" lIns="91440" tIns="45720" rIns="91440" bIns="45720" rtlCol="0">
            <a:sp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Tw Cen MT" panose="020B0602020104020603" pitchFamily="34" charset="0"/>
              <a:buNone/>
            </a:pPr>
            <a:r>
              <a:rPr lang="fa-IR" sz="2400" dirty="0">
                <a:solidFill>
                  <a:srgbClr val="FFFF00"/>
                </a:solidFill>
                <a:cs typeface="B Titr" panose="00000700000000000000" pitchFamily="2" charset="-78"/>
              </a:rPr>
              <a:t> </a:t>
            </a:r>
            <a:r>
              <a:rPr lang="fa-IR" sz="2400" dirty="0" smtClean="0">
                <a:solidFill>
                  <a:srgbClr val="FFFF00"/>
                </a:solidFill>
                <a:cs typeface="B Titr" panose="00000700000000000000" pitchFamily="2" charset="-78"/>
              </a:rPr>
              <a:t>مروری بر برخی از اصطاحات در بازار سرمایه</a:t>
            </a:r>
            <a:endParaRPr lang="fa-IR" sz="2400" dirty="0">
              <a:solidFill>
                <a:srgbClr val="FFFF00"/>
              </a:solidFill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93845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 build="p" animBg="1"/>
      <p:bldP spid="15" grpId="0" animBg="1"/>
      <p:bldP spid="16" grpId="0" animBg="1"/>
      <p:bldP spid="17" grpId="0" animBg="1"/>
      <p:bldP spid="18" grpId="0" animBg="1"/>
      <p:bldP spid="19" grpId="0" animBg="1"/>
      <p:bldP spid="21" grpId="0" animBg="1"/>
      <p:bldP spid="22" grpId="0" animBg="1"/>
      <p:bldP spid="23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ntagon 1"/>
          <p:cNvSpPr/>
          <p:nvPr/>
        </p:nvSpPr>
        <p:spPr>
          <a:xfrm flipH="1">
            <a:off x="8167702" y="2177117"/>
            <a:ext cx="2320786" cy="371109"/>
          </a:xfrm>
          <a:prstGeom prst="homePlat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dirty="0">
                <a:cs typeface="B Homa" pitchFamily="2" charset="-78"/>
              </a:rPr>
              <a:t>اوراق مشارکت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1926088" y="1817861"/>
            <a:ext cx="6241614" cy="162272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justLow" rtl="1"/>
            <a:r>
              <a:rPr lang="fa-IR" dirty="0">
                <a:cs typeface="B Nazanin" panose="00000400000000000000" pitchFamily="2" charset="-78"/>
              </a:rPr>
              <a:t> اوراق بهاداری</a:t>
            </a:r>
            <a:r>
              <a:rPr lang="en-US" dirty="0">
                <a:cs typeface="B Nazanin" panose="00000400000000000000" pitchFamily="2" charset="-78"/>
              </a:rPr>
              <a:t> </a:t>
            </a:r>
            <a:r>
              <a:rPr lang="fa-IR" dirty="0">
                <a:cs typeface="B Nazanin" panose="00000400000000000000" pitchFamily="2" charset="-78"/>
              </a:rPr>
              <a:t>است که توسط دولت ،</a:t>
            </a:r>
            <a:r>
              <a:rPr lang="en-US" dirty="0">
                <a:cs typeface="B Nazanin" panose="00000400000000000000" pitchFamily="2" charset="-78"/>
              </a:rPr>
              <a:t> </a:t>
            </a:r>
            <a:r>
              <a:rPr lang="fa-IR" dirty="0">
                <a:cs typeface="B Nazanin" panose="00000400000000000000" pitchFamily="2" charset="-78"/>
              </a:rPr>
              <a:t>شهرداری شرکت‌های دولتی</a:t>
            </a:r>
            <a:r>
              <a:rPr lang="en-US" dirty="0">
                <a:cs typeface="B Nazanin" panose="00000400000000000000" pitchFamily="2" charset="-78"/>
              </a:rPr>
              <a:t> </a:t>
            </a:r>
            <a:r>
              <a:rPr lang="fa-IR" dirty="0">
                <a:cs typeface="B Nazanin" panose="00000400000000000000" pitchFamily="2" charset="-78"/>
              </a:rPr>
              <a:t>و خصوصی ، برای</a:t>
            </a:r>
            <a:r>
              <a:rPr lang="en-US" dirty="0">
                <a:cs typeface="B Nazanin" panose="00000400000000000000" pitchFamily="2" charset="-78"/>
              </a:rPr>
              <a:t> </a:t>
            </a:r>
            <a:r>
              <a:rPr lang="fa-IR" dirty="0">
                <a:cs typeface="B Nazanin" panose="00000400000000000000" pitchFamily="2" charset="-78"/>
              </a:rPr>
              <a:t>تأمین مالی طرح های در دست اجرا منتشر می‌گردد. </a:t>
            </a:r>
          </a:p>
          <a:p>
            <a:pPr marL="0" indent="0" algn="justLow" rtl="1"/>
            <a:r>
              <a:rPr lang="fa-IR" dirty="0">
                <a:cs typeface="B Nazanin" panose="00000400000000000000" pitchFamily="2" charset="-78"/>
              </a:rPr>
              <a:t>در هر ورقه ی مشارکت،میزان سهم دارنده ی آن مشخص شده ‌است.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6053" y="3989198"/>
            <a:ext cx="4798735" cy="2079438"/>
          </a:xfrm>
          <a:prstGeom prst="rect">
            <a:avLst/>
          </a:prstGeom>
        </p:spPr>
      </p:pic>
      <p:sp>
        <p:nvSpPr>
          <p:cNvPr id="21" name="Content Placeholder 2"/>
          <p:cNvSpPr txBox="1">
            <a:spLocks/>
          </p:cNvSpPr>
          <p:nvPr/>
        </p:nvSpPr>
        <p:spPr>
          <a:xfrm>
            <a:off x="8308358" y="3688730"/>
            <a:ext cx="2154560" cy="36793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>
              <a:spcBef>
                <a:spcPts val="0"/>
              </a:spcBef>
            </a:pPr>
            <a:r>
              <a:rPr lang="fa-IR" sz="2000" b="0" dirty="0">
                <a:cs typeface="B Homa" pitchFamily="2" charset="-78"/>
              </a:rPr>
              <a:t>نماد بورس</a:t>
            </a:r>
          </a:p>
        </p:txBody>
      </p:sp>
      <p:sp>
        <p:nvSpPr>
          <p:cNvPr id="22" name="Content Placeholder 2"/>
          <p:cNvSpPr txBox="1">
            <a:spLocks/>
          </p:cNvSpPr>
          <p:nvPr/>
        </p:nvSpPr>
        <p:spPr>
          <a:xfrm>
            <a:off x="8333928" y="4696842"/>
            <a:ext cx="2154560" cy="36793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>
              <a:spcBef>
                <a:spcPts val="0"/>
              </a:spcBef>
            </a:pPr>
            <a:r>
              <a:rPr lang="fa-IR" sz="2000" b="0" dirty="0">
                <a:cs typeface="B Homa" pitchFamily="2" charset="-78"/>
              </a:rPr>
              <a:t>صف خرید و فروش</a:t>
            </a:r>
          </a:p>
        </p:txBody>
      </p:sp>
      <p:sp>
        <p:nvSpPr>
          <p:cNvPr id="23" name="Content Placeholder 2"/>
          <p:cNvSpPr txBox="1">
            <a:spLocks/>
          </p:cNvSpPr>
          <p:nvPr/>
        </p:nvSpPr>
        <p:spPr>
          <a:xfrm>
            <a:off x="8319030" y="4192786"/>
            <a:ext cx="2154560" cy="36793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>
              <a:spcBef>
                <a:spcPts val="0"/>
              </a:spcBef>
            </a:pPr>
            <a:r>
              <a:rPr lang="fa-IR" sz="2000" b="0" dirty="0">
                <a:cs typeface="B Homa" pitchFamily="2" charset="-78"/>
              </a:rPr>
              <a:t>دامنه نوسان قیمت</a:t>
            </a:r>
          </a:p>
        </p:txBody>
      </p:sp>
      <p:sp>
        <p:nvSpPr>
          <p:cNvPr id="24" name="Content Placeholder 2"/>
          <p:cNvSpPr txBox="1">
            <a:spLocks/>
          </p:cNvSpPr>
          <p:nvPr/>
        </p:nvSpPr>
        <p:spPr>
          <a:xfrm>
            <a:off x="8319030" y="2680618"/>
            <a:ext cx="2154560" cy="36793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a-IR" sz="2000" b="0" dirty="0">
                <a:cs typeface="B Homa" pitchFamily="2" charset="-78"/>
              </a:rPr>
              <a:t>ارزش اسمی و بازاری</a:t>
            </a:r>
          </a:p>
        </p:txBody>
      </p:sp>
      <p:sp>
        <p:nvSpPr>
          <p:cNvPr id="26" name="Content Placeholder 2"/>
          <p:cNvSpPr txBox="1">
            <a:spLocks/>
          </p:cNvSpPr>
          <p:nvPr/>
        </p:nvSpPr>
        <p:spPr>
          <a:xfrm>
            <a:off x="8308358" y="1672506"/>
            <a:ext cx="2154560" cy="36793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>
              <a:spcBef>
                <a:spcPts val="0"/>
              </a:spcBef>
            </a:pPr>
            <a:r>
              <a:rPr lang="fa-IR" sz="2000" b="0" dirty="0">
                <a:cs typeface="B Homa" pitchFamily="2" charset="-78"/>
              </a:rPr>
              <a:t>سهام</a:t>
            </a:r>
          </a:p>
        </p:txBody>
      </p:sp>
      <p:sp>
        <p:nvSpPr>
          <p:cNvPr id="27" name="Content Placeholder 2"/>
          <p:cNvSpPr txBox="1">
            <a:spLocks/>
          </p:cNvSpPr>
          <p:nvPr/>
        </p:nvSpPr>
        <p:spPr>
          <a:xfrm>
            <a:off x="8309438" y="3184674"/>
            <a:ext cx="2154560" cy="36793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>
              <a:spcBef>
                <a:spcPts val="0"/>
              </a:spcBef>
            </a:pPr>
            <a:r>
              <a:rPr lang="fa-IR" sz="2000" b="0" dirty="0">
                <a:cs typeface="B Homa" pitchFamily="2" charset="-78"/>
              </a:rPr>
              <a:t>پذیرش</a:t>
            </a:r>
          </a:p>
        </p:txBody>
      </p:sp>
      <p:sp>
        <p:nvSpPr>
          <p:cNvPr id="28" name="Content Placeholder 2"/>
          <p:cNvSpPr txBox="1">
            <a:spLocks/>
          </p:cNvSpPr>
          <p:nvPr/>
        </p:nvSpPr>
        <p:spPr>
          <a:xfrm>
            <a:off x="8328248" y="5200898"/>
            <a:ext cx="2154560" cy="36793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>
              <a:spcBef>
                <a:spcPts val="0"/>
              </a:spcBef>
            </a:pPr>
            <a:r>
              <a:rPr lang="fa-IR" sz="1800" b="0" dirty="0">
                <a:cs typeface="B Homa" pitchFamily="2" charset="-78"/>
              </a:rPr>
              <a:t>عرضه اولیه</a:t>
            </a:r>
          </a:p>
        </p:txBody>
      </p:sp>
      <p:sp>
        <p:nvSpPr>
          <p:cNvPr id="29" name="Content Placeholder 2"/>
          <p:cNvSpPr txBox="1">
            <a:spLocks/>
          </p:cNvSpPr>
          <p:nvPr/>
        </p:nvSpPr>
        <p:spPr>
          <a:xfrm>
            <a:off x="8328248" y="5704954"/>
            <a:ext cx="2154560" cy="36793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>
              <a:spcBef>
                <a:spcPts val="0"/>
              </a:spcBef>
            </a:pPr>
            <a:r>
              <a:rPr lang="fa-IR" sz="1700" b="0" dirty="0">
                <a:cs typeface="B Homa" pitchFamily="2" charset="-78"/>
              </a:rPr>
              <a:t>نماد معاملاتی باز و بسته</a:t>
            </a:r>
          </a:p>
        </p:txBody>
      </p:sp>
      <p:sp>
        <p:nvSpPr>
          <p:cNvPr id="15" name="Content Placeholder 6"/>
          <p:cNvSpPr txBox="1">
            <a:spLocks/>
          </p:cNvSpPr>
          <p:nvPr/>
        </p:nvSpPr>
        <p:spPr>
          <a:xfrm>
            <a:off x="5810865" y="203711"/>
            <a:ext cx="5503607" cy="469916"/>
          </a:xfrm>
          <a:prstGeom prst="round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wrap="square" lIns="91440" tIns="45720" rIns="91440" bIns="45720" rtlCol="0">
            <a:sp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Tw Cen MT" panose="020B0602020104020603" pitchFamily="34" charset="0"/>
              <a:buNone/>
            </a:pPr>
            <a:r>
              <a:rPr lang="fa-IR" sz="2400" dirty="0">
                <a:solidFill>
                  <a:srgbClr val="FFFF00"/>
                </a:solidFill>
                <a:cs typeface="B Titr" panose="00000700000000000000" pitchFamily="2" charset="-78"/>
              </a:rPr>
              <a:t> </a:t>
            </a:r>
            <a:r>
              <a:rPr lang="fa-IR" sz="2400" dirty="0" smtClean="0">
                <a:solidFill>
                  <a:srgbClr val="FFFF00"/>
                </a:solidFill>
                <a:cs typeface="B Titr" panose="00000700000000000000" pitchFamily="2" charset="-78"/>
              </a:rPr>
              <a:t>مروری بر برخی از اصطاحات در بازار سرمایه</a:t>
            </a:r>
            <a:endParaRPr lang="fa-IR" sz="2400" dirty="0">
              <a:solidFill>
                <a:srgbClr val="FFFF00"/>
              </a:solidFill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996663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4" grpId="0" build="p" animBg="1"/>
      <p:bldP spid="21" grpId="0" animBg="1"/>
      <p:bldP spid="22" grpId="0" animBg="1"/>
      <p:bldP spid="23" grpId="0" animBg="1"/>
      <p:bldP spid="24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ntagon 1"/>
          <p:cNvSpPr/>
          <p:nvPr/>
        </p:nvSpPr>
        <p:spPr>
          <a:xfrm flipH="1">
            <a:off x="8256240" y="2020225"/>
            <a:ext cx="2223030" cy="435777"/>
          </a:xfrm>
          <a:prstGeom prst="homePlat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dirty="0">
                <a:cs typeface="B Homa" pitchFamily="2" charset="-78"/>
              </a:rPr>
              <a:t>اوراق مشارکت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2063553" y="2023953"/>
            <a:ext cx="6127283" cy="365481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 rtl="1">
              <a:buFont typeface="Wingdings" panose="05000000000000000000" pitchFamily="2" charset="2"/>
              <a:buChar char="v"/>
            </a:pPr>
            <a:r>
              <a:rPr lang="fa-IR" dirty="0">
                <a:solidFill>
                  <a:schemeClr val="tx1"/>
                </a:solidFill>
                <a:cs typeface="B Nazanin" panose="00000400000000000000" pitchFamily="2" charset="-78"/>
              </a:rPr>
              <a:t>دارنده ی اوراق مشارکت، بستانکار شرکت ناشر است.</a:t>
            </a:r>
          </a:p>
          <a:p>
            <a:pPr algn="r" rtl="1">
              <a:buFont typeface="Wingdings" panose="05000000000000000000" pitchFamily="2" charset="2"/>
              <a:buChar char="v"/>
            </a:pPr>
            <a:r>
              <a:rPr lang="fa-IR" dirty="0">
                <a:solidFill>
                  <a:schemeClr val="tx1"/>
                </a:solidFill>
                <a:cs typeface="B Nazanin" panose="00000400000000000000" pitchFamily="2" charset="-78"/>
              </a:rPr>
              <a:t>اوراق مشارکت دارای سررسید مشخص هستند.</a:t>
            </a:r>
          </a:p>
          <a:p>
            <a:pPr algn="r" rtl="1">
              <a:buFont typeface="Wingdings" panose="05000000000000000000" pitchFamily="2" charset="2"/>
              <a:buChar char="v"/>
            </a:pPr>
            <a:r>
              <a:rPr lang="fa-IR" dirty="0">
                <a:solidFill>
                  <a:schemeClr val="tx1"/>
                </a:solidFill>
                <a:cs typeface="B Nazanin" panose="00000400000000000000" pitchFamily="2" charset="-78"/>
              </a:rPr>
              <a:t>اوراق مشارکت دارای ارزش اسمی مشخص هستند.</a:t>
            </a:r>
          </a:p>
          <a:p>
            <a:pPr algn="just" rtl="1">
              <a:buFont typeface="Wingdings" panose="05000000000000000000" pitchFamily="2" charset="2"/>
              <a:buChar char="v"/>
            </a:pPr>
            <a:r>
              <a:rPr lang="fa-IR" dirty="0">
                <a:solidFill>
                  <a:schemeClr val="tx1"/>
                </a:solidFill>
                <a:cs typeface="B Nazanin" panose="00000400000000000000" pitchFamily="2" charset="-78"/>
              </a:rPr>
              <a:t>دارنده ی مشارکت قرضه در دریافت اصل و فرع سرمایة خود بر دیگران صاحبان شرکت، حق تقدم دارد.</a:t>
            </a:r>
          </a:p>
          <a:p>
            <a:pPr algn="just" rtl="1">
              <a:buFont typeface="Wingdings" panose="05000000000000000000" pitchFamily="2" charset="2"/>
              <a:buChar char="v"/>
            </a:pPr>
            <a:r>
              <a:rPr lang="fa-IR" dirty="0">
                <a:solidFill>
                  <a:schemeClr val="tx1"/>
                </a:solidFill>
                <a:cs typeface="B Nazanin" panose="00000400000000000000" pitchFamily="2" charset="-78"/>
              </a:rPr>
              <a:t>به طور معمول، دارنده ی اوراق مشارکت در زمینه ی تصمیم گیریهای شرکت حق رأی ندارد.</a:t>
            </a:r>
            <a:endParaRPr lang="en-US" dirty="0">
              <a:solidFill>
                <a:schemeClr val="tx1"/>
              </a:solidFill>
              <a:cs typeface="B Nazanin" panose="00000400000000000000" pitchFamily="2" charset="-78"/>
            </a:endParaRPr>
          </a:p>
          <a:p>
            <a:pPr algn="just" rtl="1">
              <a:buFont typeface="Wingdings" panose="05000000000000000000" pitchFamily="2" charset="2"/>
              <a:buChar char="v"/>
            </a:pPr>
            <a:r>
              <a:rPr lang="fa-IR" dirty="0">
                <a:solidFill>
                  <a:schemeClr val="tx1"/>
                </a:solidFill>
                <a:cs typeface="B Nazanin" panose="00000400000000000000" pitchFamily="2" charset="-78"/>
              </a:rPr>
              <a:t>در واقع اوراق مشارکت، نوع خاصی از اوراق قرضه است که بهره یا سود آن تا هنگام سررسید قطعی نیست.  </a:t>
            </a:r>
          </a:p>
        </p:txBody>
      </p:sp>
      <p:sp>
        <p:nvSpPr>
          <p:cNvPr id="21" name="Content Placeholder 2"/>
          <p:cNvSpPr txBox="1">
            <a:spLocks/>
          </p:cNvSpPr>
          <p:nvPr/>
        </p:nvSpPr>
        <p:spPr>
          <a:xfrm>
            <a:off x="8308358" y="3536121"/>
            <a:ext cx="2154560" cy="43204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>
              <a:spcBef>
                <a:spcPts val="0"/>
              </a:spcBef>
            </a:pPr>
            <a:r>
              <a:rPr lang="fa-IR" sz="2000" b="0" dirty="0">
                <a:cs typeface="B Homa" pitchFamily="2" charset="-78"/>
              </a:rPr>
              <a:t>نماد بورس</a:t>
            </a:r>
          </a:p>
        </p:txBody>
      </p:sp>
      <p:sp>
        <p:nvSpPr>
          <p:cNvPr id="22" name="Content Placeholder 2"/>
          <p:cNvSpPr txBox="1">
            <a:spLocks/>
          </p:cNvSpPr>
          <p:nvPr/>
        </p:nvSpPr>
        <p:spPr>
          <a:xfrm>
            <a:off x="8333928" y="4544233"/>
            <a:ext cx="2154560" cy="43204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>
              <a:spcBef>
                <a:spcPts val="0"/>
              </a:spcBef>
            </a:pPr>
            <a:r>
              <a:rPr lang="fa-IR" sz="2000" b="0" dirty="0">
                <a:cs typeface="B Homa" pitchFamily="2" charset="-78"/>
              </a:rPr>
              <a:t>صف خرید و فروش</a:t>
            </a:r>
          </a:p>
        </p:txBody>
      </p:sp>
      <p:sp>
        <p:nvSpPr>
          <p:cNvPr id="23" name="Content Placeholder 2"/>
          <p:cNvSpPr txBox="1">
            <a:spLocks/>
          </p:cNvSpPr>
          <p:nvPr/>
        </p:nvSpPr>
        <p:spPr>
          <a:xfrm>
            <a:off x="8319030" y="4040177"/>
            <a:ext cx="2154560" cy="43204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>
              <a:spcBef>
                <a:spcPts val="0"/>
              </a:spcBef>
            </a:pPr>
            <a:r>
              <a:rPr lang="fa-IR" sz="2000" b="0" dirty="0">
                <a:cs typeface="B Homa" pitchFamily="2" charset="-78"/>
              </a:rPr>
              <a:t>دامنه نوسان قیمت</a:t>
            </a:r>
          </a:p>
        </p:txBody>
      </p:sp>
      <p:sp>
        <p:nvSpPr>
          <p:cNvPr id="24" name="Content Placeholder 2"/>
          <p:cNvSpPr txBox="1">
            <a:spLocks/>
          </p:cNvSpPr>
          <p:nvPr/>
        </p:nvSpPr>
        <p:spPr>
          <a:xfrm>
            <a:off x="8319030" y="2528009"/>
            <a:ext cx="2154560" cy="43204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a-IR" sz="2000" b="0" dirty="0">
                <a:cs typeface="B Homa" pitchFamily="2" charset="-78"/>
              </a:rPr>
              <a:t>ارزش اسمی و بازاری</a:t>
            </a:r>
          </a:p>
        </p:txBody>
      </p:sp>
      <p:sp>
        <p:nvSpPr>
          <p:cNvPr id="26" name="Content Placeholder 2"/>
          <p:cNvSpPr txBox="1">
            <a:spLocks/>
          </p:cNvSpPr>
          <p:nvPr/>
        </p:nvSpPr>
        <p:spPr>
          <a:xfrm>
            <a:off x="8308358" y="1519897"/>
            <a:ext cx="2154560" cy="43204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>
              <a:spcBef>
                <a:spcPts val="0"/>
              </a:spcBef>
            </a:pPr>
            <a:r>
              <a:rPr lang="fa-IR" sz="2000" b="0" dirty="0">
                <a:cs typeface="B Homa" pitchFamily="2" charset="-78"/>
              </a:rPr>
              <a:t>سهام</a:t>
            </a:r>
          </a:p>
        </p:txBody>
      </p:sp>
      <p:sp>
        <p:nvSpPr>
          <p:cNvPr id="27" name="Content Placeholder 2"/>
          <p:cNvSpPr txBox="1">
            <a:spLocks/>
          </p:cNvSpPr>
          <p:nvPr/>
        </p:nvSpPr>
        <p:spPr>
          <a:xfrm>
            <a:off x="8309438" y="3032065"/>
            <a:ext cx="2154560" cy="43204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>
              <a:spcBef>
                <a:spcPts val="0"/>
              </a:spcBef>
            </a:pPr>
            <a:r>
              <a:rPr lang="fa-IR" sz="2000" b="0" dirty="0">
                <a:cs typeface="B Homa" pitchFamily="2" charset="-78"/>
              </a:rPr>
              <a:t>پذیرش</a:t>
            </a:r>
          </a:p>
        </p:txBody>
      </p:sp>
      <p:sp>
        <p:nvSpPr>
          <p:cNvPr id="28" name="Content Placeholder 2"/>
          <p:cNvSpPr txBox="1">
            <a:spLocks/>
          </p:cNvSpPr>
          <p:nvPr/>
        </p:nvSpPr>
        <p:spPr>
          <a:xfrm>
            <a:off x="8328248" y="5048289"/>
            <a:ext cx="2154560" cy="43204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>
              <a:spcBef>
                <a:spcPts val="0"/>
              </a:spcBef>
            </a:pPr>
            <a:r>
              <a:rPr lang="fa-IR" sz="1800" b="0" dirty="0">
                <a:cs typeface="B Homa" pitchFamily="2" charset="-78"/>
              </a:rPr>
              <a:t>عرضه اولیه</a:t>
            </a:r>
          </a:p>
        </p:txBody>
      </p:sp>
      <p:sp>
        <p:nvSpPr>
          <p:cNvPr id="29" name="Content Placeholder 2"/>
          <p:cNvSpPr txBox="1">
            <a:spLocks/>
          </p:cNvSpPr>
          <p:nvPr/>
        </p:nvSpPr>
        <p:spPr>
          <a:xfrm>
            <a:off x="8328248" y="5552345"/>
            <a:ext cx="2154560" cy="43204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>
              <a:spcBef>
                <a:spcPts val="0"/>
              </a:spcBef>
            </a:pPr>
            <a:r>
              <a:rPr lang="fa-IR" sz="1700" b="0" dirty="0">
                <a:cs typeface="B Homa" pitchFamily="2" charset="-78"/>
              </a:rPr>
              <a:t>نماد معاملاتی باز و بسته</a:t>
            </a:r>
          </a:p>
        </p:txBody>
      </p:sp>
      <p:sp>
        <p:nvSpPr>
          <p:cNvPr id="13" name="Content Placeholder 6"/>
          <p:cNvSpPr txBox="1">
            <a:spLocks/>
          </p:cNvSpPr>
          <p:nvPr/>
        </p:nvSpPr>
        <p:spPr>
          <a:xfrm>
            <a:off x="5751871" y="306441"/>
            <a:ext cx="5503607" cy="469916"/>
          </a:xfrm>
          <a:prstGeom prst="round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wrap="square" lIns="91440" tIns="45720" rIns="91440" bIns="45720" rtlCol="0">
            <a:sp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Tw Cen MT" panose="020B0602020104020603" pitchFamily="34" charset="0"/>
              <a:buNone/>
            </a:pPr>
            <a:r>
              <a:rPr lang="fa-IR" sz="2400" dirty="0">
                <a:solidFill>
                  <a:srgbClr val="FFFF00"/>
                </a:solidFill>
                <a:cs typeface="B Titr" panose="00000700000000000000" pitchFamily="2" charset="-78"/>
              </a:rPr>
              <a:t> </a:t>
            </a:r>
            <a:r>
              <a:rPr lang="fa-IR" sz="2400" dirty="0" smtClean="0">
                <a:solidFill>
                  <a:srgbClr val="FFFF00"/>
                </a:solidFill>
                <a:cs typeface="B Titr" panose="00000700000000000000" pitchFamily="2" charset="-78"/>
              </a:rPr>
              <a:t>مروری بر برخی از اصطاحات در بازار سرمایه</a:t>
            </a:r>
            <a:endParaRPr lang="fa-IR" sz="2400" dirty="0">
              <a:solidFill>
                <a:srgbClr val="FFFF00"/>
              </a:solidFill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058064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4" grpId="0" build="p" animBg="1"/>
      <p:bldP spid="21" grpId="0" animBg="1"/>
      <p:bldP spid="22" grpId="0" animBg="1"/>
      <p:bldP spid="23" grpId="0" animBg="1"/>
      <p:bldP spid="24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Content Placeholder 3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520" y="1529186"/>
            <a:ext cx="6335186" cy="4459971"/>
          </a:xfrm>
        </p:spPr>
      </p:pic>
      <p:sp>
        <p:nvSpPr>
          <p:cNvPr id="2" name="Pentagon 1"/>
          <p:cNvSpPr/>
          <p:nvPr/>
        </p:nvSpPr>
        <p:spPr>
          <a:xfrm flipH="1">
            <a:off x="8265458" y="2469019"/>
            <a:ext cx="2223030" cy="435777"/>
          </a:xfrm>
          <a:prstGeom prst="homePlat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dirty="0">
                <a:cs typeface="B Homa" pitchFamily="2" charset="-78"/>
              </a:rPr>
              <a:t>ارزش اسمی و بازاری</a:t>
            </a: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8308358" y="3477130"/>
            <a:ext cx="2154560" cy="43204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>
              <a:spcBef>
                <a:spcPts val="0"/>
              </a:spcBef>
            </a:pPr>
            <a:r>
              <a:rPr lang="fa-IR" sz="2000" b="0" dirty="0">
                <a:cs typeface="B Homa" pitchFamily="2" charset="-78"/>
              </a:rPr>
              <a:t>نماد بورس</a:t>
            </a:r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8333928" y="4485242"/>
            <a:ext cx="2154560" cy="43204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>
              <a:spcBef>
                <a:spcPts val="0"/>
              </a:spcBef>
            </a:pPr>
            <a:r>
              <a:rPr lang="fa-IR" sz="2000" b="0" dirty="0">
                <a:cs typeface="B Homa" pitchFamily="2" charset="-78"/>
              </a:rPr>
              <a:t>صف خرید و فروش</a:t>
            </a:r>
          </a:p>
        </p:txBody>
      </p:sp>
      <p:sp>
        <p:nvSpPr>
          <p:cNvPr id="20" name="Content Placeholder 2"/>
          <p:cNvSpPr txBox="1">
            <a:spLocks/>
          </p:cNvSpPr>
          <p:nvPr/>
        </p:nvSpPr>
        <p:spPr>
          <a:xfrm>
            <a:off x="8319030" y="3981186"/>
            <a:ext cx="2154560" cy="43204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>
              <a:spcBef>
                <a:spcPts val="0"/>
              </a:spcBef>
            </a:pPr>
            <a:r>
              <a:rPr lang="fa-IR" sz="2000" b="0" dirty="0">
                <a:cs typeface="B Homa" pitchFamily="2" charset="-78"/>
              </a:rPr>
              <a:t>دامنه نوسان قیمت</a:t>
            </a:r>
          </a:p>
        </p:txBody>
      </p:sp>
      <p:sp>
        <p:nvSpPr>
          <p:cNvPr id="22" name="Content Placeholder 2"/>
          <p:cNvSpPr txBox="1">
            <a:spLocks/>
          </p:cNvSpPr>
          <p:nvPr/>
        </p:nvSpPr>
        <p:spPr>
          <a:xfrm>
            <a:off x="8319030" y="1964962"/>
            <a:ext cx="2154560" cy="43204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>
              <a:spcBef>
                <a:spcPts val="0"/>
              </a:spcBef>
            </a:pPr>
            <a:r>
              <a:rPr lang="fa-IR" sz="2000" b="0" dirty="0">
                <a:cs typeface="B Homa" pitchFamily="2" charset="-78"/>
              </a:rPr>
              <a:t>اوراق مشارکت</a:t>
            </a:r>
          </a:p>
        </p:txBody>
      </p:sp>
      <p:sp>
        <p:nvSpPr>
          <p:cNvPr id="23" name="Content Placeholder 2"/>
          <p:cNvSpPr txBox="1">
            <a:spLocks/>
          </p:cNvSpPr>
          <p:nvPr/>
        </p:nvSpPr>
        <p:spPr>
          <a:xfrm>
            <a:off x="8308358" y="1460906"/>
            <a:ext cx="2154560" cy="43204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>
              <a:spcBef>
                <a:spcPts val="0"/>
              </a:spcBef>
            </a:pPr>
            <a:r>
              <a:rPr lang="fa-IR" sz="2000" b="0" dirty="0">
                <a:cs typeface="B Homa" pitchFamily="2" charset="-78"/>
              </a:rPr>
              <a:t>سهام</a:t>
            </a:r>
          </a:p>
        </p:txBody>
      </p:sp>
      <p:sp>
        <p:nvSpPr>
          <p:cNvPr id="24" name="Content Placeholder 2"/>
          <p:cNvSpPr txBox="1">
            <a:spLocks/>
          </p:cNvSpPr>
          <p:nvPr/>
        </p:nvSpPr>
        <p:spPr>
          <a:xfrm>
            <a:off x="8309438" y="2973074"/>
            <a:ext cx="2154560" cy="43204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>
              <a:spcBef>
                <a:spcPts val="0"/>
              </a:spcBef>
            </a:pPr>
            <a:r>
              <a:rPr lang="fa-IR" sz="2000" b="0" dirty="0">
                <a:cs typeface="B Homa" pitchFamily="2" charset="-78"/>
              </a:rPr>
              <a:t>پذیرش</a:t>
            </a:r>
          </a:p>
        </p:txBody>
      </p:sp>
      <p:sp>
        <p:nvSpPr>
          <p:cNvPr id="25" name="Content Placeholder 2"/>
          <p:cNvSpPr txBox="1">
            <a:spLocks/>
          </p:cNvSpPr>
          <p:nvPr/>
        </p:nvSpPr>
        <p:spPr>
          <a:xfrm>
            <a:off x="8328248" y="4989298"/>
            <a:ext cx="2154560" cy="43204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>
              <a:spcBef>
                <a:spcPts val="0"/>
              </a:spcBef>
            </a:pPr>
            <a:r>
              <a:rPr lang="fa-IR" sz="1800" b="0" dirty="0">
                <a:cs typeface="B Homa" pitchFamily="2" charset="-78"/>
              </a:rPr>
              <a:t>عرضه اولیه</a:t>
            </a:r>
          </a:p>
        </p:txBody>
      </p:sp>
      <p:sp>
        <p:nvSpPr>
          <p:cNvPr id="26" name="Content Placeholder 2"/>
          <p:cNvSpPr txBox="1">
            <a:spLocks/>
          </p:cNvSpPr>
          <p:nvPr/>
        </p:nvSpPr>
        <p:spPr>
          <a:xfrm>
            <a:off x="8328248" y="5493354"/>
            <a:ext cx="2154560" cy="43204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>
              <a:spcBef>
                <a:spcPts val="0"/>
              </a:spcBef>
            </a:pPr>
            <a:r>
              <a:rPr lang="fa-IR" sz="1700" b="0" dirty="0">
                <a:cs typeface="B Homa" pitchFamily="2" charset="-78"/>
              </a:rPr>
              <a:t>نماد معاملاتی باز و بسته</a:t>
            </a:r>
          </a:p>
        </p:txBody>
      </p:sp>
      <p:sp>
        <p:nvSpPr>
          <p:cNvPr id="13" name="Content Placeholder 6"/>
          <p:cNvSpPr txBox="1">
            <a:spLocks/>
          </p:cNvSpPr>
          <p:nvPr/>
        </p:nvSpPr>
        <p:spPr>
          <a:xfrm>
            <a:off x="5825613" y="286117"/>
            <a:ext cx="5503607" cy="469916"/>
          </a:xfrm>
          <a:prstGeom prst="round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wrap="square" lIns="91440" tIns="45720" rIns="91440" bIns="45720" rtlCol="0">
            <a:sp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Tw Cen MT" panose="020B0602020104020603" pitchFamily="34" charset="0"/>
              <a:buNone/>
            </a:pPr>
            <a:r>
              <a:rPr lang="fa-IR" sz="2400" dirty="0">
                <a:solidFill>
                  <a:srgbClr val="FFFF00"/>
                </a:solidFill>
                <a:cs typeface="B Titr" panose="00000700000000000000" pitchFamily="2" charset="-78"/>
              </a:rPr>
              <a:t> </a:t>
            </a:r>
            <a:r>
              <a:rPr lang="fa-IR" sz="2400" dirty="0" smtClean="0">
                <a:solidFill>
                  <a:srgbClr val="FFFF00"/>
                </a:solidFill>
                <a:cs typeface="B Titr" panose="00000700000000000000" pitchFamily="2" charset="-78"/>
              </a:rPr>
              <a:t>مروری بر برخی از اصطاحات در بازار سرمایه</a:t>
            </a:r>
            <a:endParaRPr lang="fa-IR" sz="2400" dirty="0">
              <a:solidFill>
                <a:srgbClr val="FFFF00"/>
              </a:solidFill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942539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6" grpId="0" animBg="1"/>
      <p:bldP spid="19" grpId="0" animBg="1"/>
      <p:bldP spid="20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52914" y="3625369"/>
            <a:ext cx="4799721" cy="2488809"/>
          </a:xfrm>
          <a:prstGeom prst="rect">
            <a:avLst/>
          </a:prstGeom>
        </p:spPr>
      </p:pic>
      <p:pic>
        <p:nvPicPr>
          <p:cNvPr id="8" name="Content Placeholder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678" b="9063"/>
          <a:stretch/>
        </p:blipFill>
        <p:spPr>
          <a:xfrm>
            <a:off x="2567609" y="1315159"/>
            <a:ext cx="3810001" cy="2088233"/>
          </a:xfrm>
          <a:prstGeom prst="rect">
            <a:avLst/>
          </a:prstGeom>
        </p:spPr>
      </p:pic>
      <p:sp>
        <p:nvSpPr>
          <p:cNvPr id="15" name="Pentagon 14"/>
          <p:cNvSpPr/>
          <p:nvPr/>
        </p:nvSpPr>
        <p:spPr>
          <a:xfrm flipH="1">
            <a:off x="8256240" y="2391551"/>
            <a:ext cx="2223030" cy="435777"/>
          </a:xfrm>
          <a:prstGeom prst="homePlat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dirty="0">
                <a:cs typeface="B Homa" pitchFamily="2" charset="-78"/>
              </a:rPr>
              <a:t>ارزش اسمی و بازاری</a:t>
            </a:r>
          </a:p>
        </p:txBody>
      </p:sp>
      <p:sp>
        <p:nvSpPr>
          <p:cNvPr id="20" name="Content Placeholder 2"/>
          <p:cNvSpPr txBox="1">
            <a:spLocks/>
          </p:cNvSpPr>
          <p:nvPr/>
        </p:nvSpPr>
        <p:spPr>
          <a:xfrm>
            <a:off x="8308358" y="3403391"/>
            <a:ext cx="2154560" cy="43204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>
              <a:spcBef>
                <a:spcPts val="0"/>
              </a:spcBef>
            </a:pPr>
            <a:r>
              <a:rPr lang="fa-IR" sz="2000" b="0" dirty="0">
                <a:cs typeface="B Homa" pitchFamily="2" charset="-78"/>
              </a:rPr>
              <a:t>نماد بورس</a:t>
            </a:r>
          </a:p>
        </p:txBody>
      </p:sp>
      <p:sp>
        <p:nvSpPr>
          <p:cNvPr id="21" name="Content Placeholder 2"/>
          <p:cNvSpPr txBox="1">
            <a:spLocks/>
          </p:cNvSpPr>
          <p:nvPr/>
        </p:nvSpPr>
        <p:spPr>
          <a:xfrm>
            <a:off x="8333928" y="4411503"/>
            <a:ext cx="2154560" cy="43204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>
              <a:spcBef>
                <a:spcPts val="0"/>
              </a:spcBef>
            </a:pPr>
            <a:r>
              <a:rPr lang="fa-IR" sz="2000" b="0" dirty="0">
                <a:cs typeface="B Homa" pitchFamily="2" charset="-78"/>
              </a:rPr>
              <a:t>صف خرید و فروش</a:t>
            </a:r>
          </a:p>
        </p:txBody>
      </p:sp>
      <p:sp>
        <p:nvSpPr>
          <p:cNvPr id="22" name="Content Placeholder 2"/>
          <p:cNvSpPr txBox="1">
            <a:spLocks/>
          </p:cNvSpPr>
          <p:nvPr/>
        </p:nvSpPr>
        <p:spPr>
          <a:xfrm>
            <a:off x="8319030" y="3907447"/>
            <a:ext cx="2154560" cy="43204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>
              <a:spcBef>
                <a:spcPts val="0"/>
              </a:spcBef>
            </a:pPr>
            <a:r>
              <a:rPr lang="fa-IR" sz="2000" b="0" dirty="0">
                <a:cs typeface="B Homa" pitchFamily="2" charset="-78"/>
              </a:rPr>
              <a:t>دامنه نوسان قیمت</a:t>
            </a:r>
          </a:p>
        </p:txBody>
      </p:sp>
      <p:sp>
        <p:nvSpPr>
          <p:cNvPr id="28" name="Content Placeholder 2"/>
          <p:cNvSpPr txBox="1">
            <a:spLocks/>
          </p:cNvSpPr>
          <p:nvPr/>
        </p:nvSpPr>
        <p:spPr>
          <a:xfrm>
            <a:off x="8319030" y="1891223"/>
            <a:ext cx="2154560" cy="43204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>
              <a:spcBef>
                <a:spcPts val="0"/>
              </a:spcBef>
            </a:pPr>
            <a:r>
              <a:rPr lang="fa-IR" sz="2000" b="0" dirty="0">
                <a:cs typeface="B Homa" pitchFamily="2" charset="-78"/>
              </a:rPr>
              <a:t>اوراق مشارکت</a:t>
            </a:r>
          </a:p>
        </p:txBody>
      </p:sp>
      <p:sp>
        <p:nvSpPr>
          <p:cNvPr id="29" name="Content Placeholder 2"/>
          <p:cNvSpPr txBox="1">
            <a:spLocks/>
          </p:cNvSpPr>
          <p:nvPr/>
        </p:nvSpPr>
        <p:spPr>
          <a:xfrm>
            <a:off x="8308358" y="1387167"/>
            <a:ext cx="2154560" cy="43204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>
              <a:spcBef>
                <a:spcPts val="0"/>
              </a:spcBef>
            </a:pPr>
            <a:r>
              <a:rPr lang="fa-IR" sz="2000" b="0" dirty="0">
                <a:cs typeface="B Homa" pitchFamily="2" charset="-78"/>
              </a:rPr>
              <a:t>سهام</a:t>
            </a:r>
          </a:p>
        </p:txBody>
      </p:sp>
      <p:sp>
        <p:nvSpPr>
          <p:cNvPr id="30" name="Content Placeholder 2"/>
          <p:cNvSpPr txBox="1">
            <a:spLocks/>
          </p:cNvSpPr>
          <p:nvPr/>
        </p:nvSpPr>
        <p:spPr>
          <a:xfrm>
            <a:off x="8309438" y="2899335"/>
            <a:ext cx="2154560" cy="43204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>
              <a:spcBef>
                <a:spcPts val="0"/>
              </a:spcBef>
            </a:pPr>
            <a:r>
              <a:rPr lang="fa-IR" sz="2000" b="0" dirty="0">
                <a:cs typeface="B Homa" pitchFamily="2" charset="-78"/>
              </a:rPr>
              <a:t>پذیرش</a:t>
            </a:r>
          </a:p>
        </p:txBody>
      </p:sp>
      <p:sp>
        <p:nvSpPr>
          <p:cNvPr id="31" name="Content Placeholder 2"/>
          <p:cNvSpPr txBox="1">
            <a:spLocks/>
          </p:cNvSpPr>
          <p:nvPr/>
        </p:nvSpPr>
        <p:spPr>
          <a:xfrm>
            <a:off x="8328248" y="4915559"/>
            <a:ext cx="2154560" cy="43204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>
              <a:spcBef>
                <a:spcPts val="0"/>
              </a:spcBef>
            </a:pPr>
            <a:r>
              <a:rPr lang="fa-IR" sz="1800" b="0" dirty="0">
                <a:cs typeface="B Homa" pitchFamily="2" charset="-78"/>
              </a:rPr>
              <a:t>عرضه اولیه</a:t>
            </a:r>
          </a:p>
        </p:txBody>
      </p:sp>
      <p:sp>
        <p:nvSpPr>
          <p:cNvPr id="32" name="Content Placeholder 2"/>
          <p:cNvSpPr txBox="1">
            <a:spLocks/>
          </p:cNvSpPr>
          <p:nvPr/>
        </p:nvSpPr>
        <p:spPr>
          <a:xfrm>
            <a:off x="8328248" y="5419615"/>
            <a:ext cx="2154560" cy="43204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>
              <a:spcBef>
                <a:spcPts val="0"/>
              </a:spcBef>
            </a:pPr>
            <a:r>
              <a:rPr lang="fa-IR" sz="1700" b="0" dirty="0">
                <a:cs typeface="B Homa" pitchFamily="2" charset="-78"/>
              </a:rPr>
              <a:t>نماد معاملاتی باز و بسته</a:t>
            </a:r>
          </a:p>
        </p:txBody>
      </p:sp>
      <p:sp>
        <p:nvSpPr>
          <p:cNvPr id="14" name="Content Placeholder 6"/>
          <p:cNvSpPr txBox="1">
            <a:spLocks/>
          </p:cNvSpPr>
          <p:nvPr/>
        </p:nvSpPr>
        <p:spPr>
          <a:xfrm>
            <a:off x="5810867" y="394261"/>
            <a:ext cx="5503607" cy="469916"/>
          </a:xfrm>
          <a:prstGeom prst="round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wrap="square" lIns="91440" tIns="45720" rIns="91440" bIns="45720" rtlCol="0">
            <a:sp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Tw Cen MT" panose="020B0602020104020603" pitchFamily="34" charset="0"/>
              <a:buNone/>
            </a:pPr>
            <a:r>
              <a:rPr lang="fa-IR" sz="2400" dirty="0">
                <a:solidFill>
                  <a:srgbClr val="FFFF00"/>
                </a:solidFill>
                <a:cs typeface="B Titr" panose="00000700000000000000" pitchFamily="2" charset="-78"/>
              </a:rPr>
              <a:t> </a:t>
            </a:r>
            <a:r>
              <a:rPr lang="fa-IR" sz="2400" dirty="0" smtClean="0">
                <a:solidFill>
                  <a:srgbClr val="FFFF00"/>
                </a:solidFill>
                <a:cs typeface="B Titr" panose="00000700000000000000" pitchFamily="2" charset="-78"/>
              </a:rPr>
              <a:t>مروری بر برخی از اصطاحات در بازار سرمایه</a:t>
            </a:r>
            <a:endParaRPr lang="fa-IR" sz="2400" dirty="0">
              <a:solidFill>
                <a:srgbClr val="FFFF00"/>
              </a:solidFill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64335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0" grpId="0" animBg="1"/>
      <p:bldP spid="21" grpId="0" animBg="1"/>
      <p:bldP spid="22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775520" y="2721986"/>
            <a:ext cx="6249306" cy="135732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Low" rtl="1"/>
            <a:r>
              <a:rPr lang="fa-IR" sz="2000" b="1" dirty="0">
                <a:cs typeface="B Nazanin" panose="00000400000000000000" pitchFamily="2" charset="-78"/>
              </a:rPr>
              <a:t>تطبیق وضعیت اوراق بهادار و ناشر آن با شرایط لازم جهت فراهم شدن امکان معامله ی آن در بورس  یا فرابورس</a:t>
            </a:r>
            <a:endParaRPr lang="en-US" sz="2000" b="1" dirty="0">
              <a:cs typeface="B Nazanin" panose="00000400000000000000" pitchFamily="2" charset="-78"/>
            </a:endParaRP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8308358" y="3499254"/>
            <a:ext cx="2154560" cy="43204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>
              <a:spcBef>
                <a:spcPts val="0"/>
              </a:spcBef>
            </a:pPr>
            <a:r>
              <a:rPr lang="fa-IR" sz="2000" b="0" dirty="0">
                <a:cs typeface="B Homa" pitchFamily="2" charset="-78"/>
              </a:rPr>
              <a:t>نماد بورس</a:t>
            </a:r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8333928" y="4507366"/>
            <a:ext cx="2154560" cy="43204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>
              <a:spcBef>
                <a:spcPts val="0"/>
              </a:spcBef>
            </a:pPr>
            <a:r>
              <a:rPr lang="fa-IR" sz="2000" b="0" dirty="0">
                <a:cs typeface="B Homa" pitchFamily="2" charset="-78"/>
              </a:rPr>
              <a:t>صف خرید و فروش</a:t>
            </a:r>
          </a:p>
        </p:txBody>
      </p:sp>
      <p:sp>
        <p:nvSpPr>
          <p:cNvPr id="21" name="Content Placeholder 2"/>
          <p:cNvSpPr txBox="1">
            <a:spLocks/>
          </p:cNvSpPr>
          <p:nvPr/>
        </p:nvSpPr>
        <p:spPr>
          <a:xfrm>
            <a:off x="8319030" y="4003310"/>
            <a:ext cx="2154560" cy="43204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>
              <a:spcBef>
                <a:spcPts val="0"/>
              </a:spcBef>
            </a:pPr>
            <a:r>
              <a:rPr lang="fa-IR" sz="2000" b="0" dirty="0">
                <a:cs typeface="B Homa" pitchFamily="2" charset="-78"/>
              </a:rPr>
              <a:t>دامنه نوسان قیمت</a:t>
            </a:r>
          </a:p>
        </p:txBody>
      </p:sp>
      <p:sp>
        <p:nvSpPr>
          <p:cNvPr id="22" name="Content Placeholder 2"/>
          <p:cNvSpPr txBox="1">
            <a:spLocks/>
          </p:cNvSpPr>
          <p:nvPr/>
        </p:nvSpPr>
        <p:spPr>
          <a:xfrm>
            <a:off x="8319030" y="2491142"/>
            <a:ext cx="2154560" cy="43204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a-IR" sz="2000" b="0" dirty="0">
                <a:cs typeface="B Homa" pitchFamily="2" charset="-78"/>
              </a:rPr>
              <a:t>ارزش اسمی و بازاری</a:t>
            </a:r>
          </a:p>
        </p:txBody>
      </p:sp>
      <p:sp>
        <p:nvSpPr>
          <p:cNvPr id="23" name="Content Placeholder 2"/>
          <p:cNvSpPr txBox="1">
            <a:spLocks/>
          </p:cNvSpPr>
          <p:nvPr/>
        </p:nvSpPr>
        <p:spPr>
          <a:xfrm>
            <a:off x="8319030" y="1987086"/>
            <a:ext cx="2154560" cy="43204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>
              <a:spcBef>
                <a:spcPts val="0"/>
              </a:spcBef>
            </a:pPr>
            <a:r>
              <a:rPr lang="fa-IR" sz="2000" b="0" dirty="0">
                <a:cs typeface="B Homa" pitchFamily="2" charset="-78"/>
              </a:rPr>
              <a:t>اوراق مشارکت</a:t>
            </a:r>
          </a:p>
        </p:txBody>
      </p:sp>
      <p:sp>
        <p:nvSpPr>
          <p:cNvPr id="24" name="Content Placeholder 2"/>
          <p:cNvSpPr txBox="1">
            <a:spLocks/>
          </p:cNvSpPr>
          <p:nvPr/>
        </p:nvSpPr>
        <p:spPr>
          <a:xfrm>
            <a:off x="8308358" y="1483030"/>
            <a:ext cx="2154560" cy="43204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>
              <a:spcBef>
                <a:spcPts val="0"/>
              </a:spcBef>
            </a:pPr>
            <a:r>
              <a:rPr lang="fa-IR" sz="2000" b="0" dirty="0">
                <a:cs typeface="B Homa" pitchFamily="2" charset="-78"/>
              </a:rPr>
              <a:t>سهام</a:t>
            </a:r>
          </a:p>
        </p:txBody>
      </p:sp>
      <p:sp>
        <p:nvSpPr>
          <p:cNvPr id="26" name="Content Placeholder 2"/>
          <p:cNvSpPr txBox="1">
            <a:spLocks/>
          </p:cNvSpPr>
          <p:nvPr/>
        </p:nvSpPr>
        <p:spPr>
          <a:xfrm>
            <a:off x="8328248" y="5011422"/>
            <a:ext cx="2154560" cy="43204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>
              <a:spcBef>
                <a:spcPts val="0"/>
              </a:spcBef>
            </a:pPr>
            <a:r>
              <a:rPr lang="fa-IR" sz="1800" b="0" dirty="0">
                <a:cs typeface="B Homa" pitchFamily="2" charset="-78"/>
              </a:rPr>
              <a:t>عرضه اولیه</a:t>
            </a:r>
          </a:p>
        </p:txBody>
      </p:sp>
      <p:sp>
        <p:nvSpPr>
          <p:cNvPr id="27" name="Content Placeholder 2"/>
          <p:cNvSpPr txBox="1">
            <a:spLocks/>
          </p:cNvSpPr>
          <p:nvPr/>
        </p:nvSpPr>
        <p:spPr>
          <a:xfrm>
            <a:off x="8328248" y="5515478"/>
            <a:ext cx="2154560" cy="43204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>
              <a:spcBef>
                <a:spcPts val="0"/>
              </a:spcBef>
            </a:pPr>
            <a:r>
              <a:rPr lang="fa-IR" sz="1700" b="0" dirty="0">
                <a:cs typeface="B Homa" pitchFamily="2" charset="-78"/>
              </a:rPr>
              <a:t>نماد معاملاتی باز و بسته</a:t>
            </a:r>
          </a:p>
        </p:txBody>
      </p:sp>
      <p:sp>
        <p:nvSpPr>
          <p:cNvPr id="28" name="Pentagon 27"/>
          <p:cNvSpPr/>
          <p:nvPr/>
        </p:nvSpPr>
        <p:spPr>
          <a:xfrm flipH="1">
            <a:off x="8167702" y="2995199"/>
            <a:ext cx="2305888" cy="435777"/>
          </a:xfrm>
          <a:prstGeom prst="homePlat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dirty="0">
                <a:cs typeface="B Homa" pitchFamily="2" charset="-78"/>
              </a:rPr>
              <a:t>پذیرش</a:t>
            </a:r>
          </a:p>
        </p:txBody>
      </p:sp>
      <p:sp>
        <p:nvSpPr>
          <p:cNvPr id="13" name="Content Placeholder 6"/>
          <p:cNvSpPr txBox="1">
            <a:spLocks/>
          </p:cNvSpPr>
          <p:nvPr/>
        </p:nvSpPr>
        <p:spPr>
          <a:xfrm>
            <a:off x="5818239" y="402909"/>
            <a:ext cx="5503607" cy="469916"/>
          </a:xfrm>
          <a:prstGeom prst="round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wrap="square" lIns="91440" tIns="45720" rIns="91440" bIns="45720" rtlCol="0">
            <a:sp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Tw Cen MT" panose="020B0602020104020603" pitchFamily="34" charset="0"/>
              <a:buNone/>
            </a:pPr>
            <a:r>
              <a:rPr lang="fa-IR" sz="2400" dirty="0">
                <a:solidFill>
                  <a:srgbClr val="FFFF00"/>
                </a:solidFill>
                <a:cs typeface="B Titr" panose="00000700000000000000" pitchFamily="2" charset="-78"/>
              </a:rPr>
              <a:t> </a:t>
            </a:r>
            <a:r>
              <a:rPr lang="fa-IR" sz="2400" dirty="0" smtClean="0">
                <a:solidFill>
                  <a:srgbClr val="FFFF00"/>
                </a:solidFill>
                <a:cs typeface="B Titr" panose="00000700000000000000" pitchFamily="2" charset="-78"/>
              </a:rPr>
              <a:t>مروری بر برخی از اصطاحات در بازار سرمایه</a:t>
            </a:r>
            <a:endParaRPr lang="fa-IR" sz="2400" dirty="0">
              <a:solidFill>
                <a:srgbClr val="FFFF00"/>
              </a:solidFill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05118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6" grpId="0" animBg="1"/>
      <p:bldP spid="18" grpId="0" animBg="1"/>
      <p:bldP spid="21" grpId="0" animBg="1"/>
      <p:bldP spid="22" grpId="0" animBg="1"/>
      <p:bldP spid="23" grpId="0" animBg="1"/>
      <p:bldP spid="24" grpId="0" animBg="1"/>
      <p:bldP spid="26" grpId="0" animBg="1"/>
      <p:bldP spid="27" grpId="0" animBg="1"/>
      <p:bldP spid="28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97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9840"/>
          <a:stretch/>
        </p:blipFill>
        <p:spPr>
          <a:xfrm>
            <a:off x="2193889" y="1952354"/>
            <a:ext cx="4639807" cy="4210412"/>
          </a:xfrm>
        </p:spPr>
      </p:pic>
      <p:sp>
        <p:nvSpPr>
          <p:cNvPr id="3" name="Oval 2"/>
          <p:cNvSpPr/>
          <p:nvPr/>
        </p:nvSpPr>
        <p:spPr>
          <a:xfrm>
            <a:off x="5793410" y="1225482"/>
            <a:ext cx="1025727" cy="607421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dirty="0">
                <a:cs typeface="B Titr" panose="00000700000000000000" pitchFamily="2" charset="-78"/>
              </a:rPr>
              <a:t>نماد</a:t>
            </a:r>
            <a:endParaRPr lang="en-US" dirty="0">
              <a:cs typeface="B Titr" panose="00000700000000000000" pitchFamily="2" charset="-78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3287689" y="1198205"/>
            <a:ext cx="1025727" cy="607421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dirty="0">
                <a:cs typeface="B Titr" panose="00000700000000000000" pitchFamily="2" charset="-78"/>
              </a:rPr>
              <a:t>نام</a:t>
            </a:r>
            <a:endParaRPr lang="en-US" dirty="0">
              <a:cs typeface="B Titr" panose="00000700000000000000" pitchFamily="2" charset="-78"/>
            </a:endParaRPr>
          </a:p>
        </p:txBody>
      </p:sp>
      <p:sp>
        <p:nvSpPr>
          <p:cNvPr id="23" name="Pentagon 22"/>
          <p:cNvSpPr/>
          <p:nvPr/>
        </p:nvSpPr>
        <p:spPr>
          <a:xfrm flipH="1">
            <a:off x="8167702" y="3477138"/>
            <a:ext cx="2305888" cy="435777"/>
          </a:xfrm>
          <a:prstGeom prst="homePlat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dirty="0">
                <a:cs typeface="B Homa" pitchFamily="2" charset="-78"/>
              </a:rPr>
              <a:t>نماد بورس</a:t>
            </a:r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8333928" y="4485249"/>
            <a:ext cx="2154560" cy="43204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>
              <a:spcBef>
                <a:spcPts val="0"/>
              </a:spcBef>
            </a:pPr>
            <a:r>
              <a:rPr lang="fa-IR" sz="2000" b="0" dirty="0">
                <a:cs typeface="B Homa" pitchFamily="2" charset="-78"/>
              </a:rPr>
              <a:t>صف خرید و فروش</a:t>
            </a:r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8319030" y="3981193"/>
            <a:ext cx="2154560" cy="43204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>
              <a:spcBef>
                <a:spcPts val="0"/>
              </a:spcBef>
            </a:pPr>
            <a:r>
              <a:rPr lang="fa-IR" sz="2000" b="0" dirty="0">
                <a:cs typeface="B Homa" pitchFamily="2" charset="-78"/>
              </a:rPr>
              <a:t>دامنه نوسان قیمت</a:t>
            </a:r>
          </a:p>
        </p:txBody>
      </p:sp>
      <p:sp>
        <p:nvSpPr>
          <p:cNvPr id="20" name="Content Placeholder 2"/>
          <p:cNvSpPr txBox="1">
            <a:spLocks/>
          </p:cNvSpPr>
          <p:nvPr/>
        </p:nvSpPr>
        <p:spPr>
          <a:xfrm>
            <a:off x="8319030" y="2469025"/>
            <a:ext cx="2154560" cy="43204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a-IR" sz="2000" b="0" dirty="0">
                <a:cs typeface="B Homa" pitchFamily="2" charset="-78"/>
              </a:rPr>
              <a:t>ارزش اسمی و بازاری</a:t>
            </a:r>
          </a:p>
        </p:txBody>
      </p:sp>
      <p:sp>
        <p:nvSpPr>
          <p:cNvPr id="26" name="Content Placeholder 2"/>
          <p:cNvSpPr txBox="1">
            <a:spLocks/>
          </p:cNvSpPr>
          <p:nvPr/>
        </p:nvSpPr>
        <p:spPr>
          <a:xfrm>
            <a:off x="8319030" y="1964969"/>
            <a:ext cx="2154560" cy="43204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>
              <a:spcBef>
                <a:spcPts val="0"/>
              </a:spcBef>
            </a:pPr>
            <a:r>
              <a:rPr lang="fa-IR" sz="2000" b="0" dirty="0">
                <a:cs typeface="B Homa" pitchFamily="2" charset="-78"/>
              </a:rPr>
              <a:t>اوراق مشارکت</a:t>
            </a:r>
          </a:p>
        </p:txBody>
      </p:sp>
      <p:sp>
        <p:nvSpPr>
          <p:cNvPr id="27" name="Content Placeholder 2"/>
          <p:cNvSpPr txBox="1">
            <a:spLocks/>
          </p:cNvSpPr>
          <p:nvPr/>
        </p:nvSpPr>
        <p:spPr>
          <a:xfrm>
            <a:off x="8308358" y="1460913"/>
            <a:ext cx="2154560" cy="43204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>
              <a:spcBef>
                <a:spcPts val="0"/>
              </a:spcBef>
            </a:pPr>
            <a:r>
              <a:rPr lang="fa-IR" sz="2000" b="0" dirty="0">
                <a:cs typeface="B Homa" pitchFamily="2" charset="-78"/>
              </a:rPr>
              <a:t>سهام</a:t>
            </a:r>
          </a:p>
        </p:txBody>
      </p:sp>
      <p:sp>
        <p:nvSpPr>
          <p:cNvPr id="28" name="Content Placeholder 2"/>
          <p:cNvSpPr txBox="1">
            <a:spLocks/>
          </p:cNvSpPr>
          <p:nvPr/>
        </p:nvSpPr>
        <p:spPr>
          <a:xfrm>
            <a:off x="8309438" y="2973081"/>
            <a:ext cx="2154560" cy="43204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>
              <a:spcBef>
                <a:spcPts val="0"/>
              </a:spcBef>
            </a:pPr>
            <a:r>
              <a:rPr lang="fa-IR" sz="2000" b="0" dirty="0">
                <a:cs typeface="B Homa" pitchFamily="2" charset="-78"/>
              </a:rPr>
              <a:t>پذیرش</a:t>
            </a:r>
          </a:p>
        </p:txBody>
      </p:sp>
      <p:sp>
        <p:nvSpPr>
          <p:cNvPr id="31" name="Content Placeholder 2"/>
          <p:cNvSpPr txBox="1">
            <a:spLocks/>
          </p:cNvSpPr>
          <p:nvPr/>
        </p:nvSpPr>
        <p:spPr>
          <a:xfrm>
            <a:off x="8328248" y="4989305"/>
            <a:ext cx="2154560" cy="43204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>
              <a:spcBef>
                <a:spcPts val="0"/>
              </a:spcBef>
            </a:pPr>
            <a:r>
              <a:rPr lang="fa-IR" sz="1800" b="0" dirty="0">
                <a:cs typeface="B Homa" pitchFamily="2" charset="-78"/>
              </a:rPr>
              <a:t>عرضه اولیه</a:t>
            </a:r>
          </a:p>
        </p:txBody>
      </p:sp>
      <p:sp>
        <p:nvSpPr>
          <p:cNvPr id="32" name="Content Placeholder 2"/>
          <p:cNvSpPr txBox="1">
            <a:spLocks/>
          </p:cNvSpPr>
          <p:nvPr/>
        </p:nvSpPr>
        <p:spPr>
          <a:xfrm>
            <a:off x="8328248" y="5493361"/>
            <a:ext cx="2154560" cy="43204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>
              <a:spcBef>
                <a:spcPts val="0"/>
              </a:spcBef>
            </a:pPr>
            <a:r>
              <a:rPr lang="fa-IR" sz="1700" b="0" dirty="0">
                <a:cs typeface="B Homa" pitchFamily="2" charset="-78"/>
              </a:rPr>
              <a:t>نماد معاملاتی باز و بسته</a:t>
            </a:r>
          </a:p>
        </p:txBody>
      </p:sp>
      <p:sp>
        <p:nvSpPr>
          <p:cNvPr id="16" name="Content Placeholder 6"/>
          <p:cNvSpPr txBox="1">
            <a:spLocks/>
          </p:cNvSpPr>
          <p:nvPr/>
        </p:nvSpPr>
        <p:spPr>
          <a:xfrm>
            <a:off x="5793410" y="328562"/>
            <a:ext cx="5503607" cy="469916"/>
          </a:xfrm>
          <a:prstGeom prst="round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wrap="square" lIns="91440" tIns="45720" rIns="91440" bIns="45720" rtlCol="0">
            <a:sp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Tw Cen MT" panose="020B0602020104020603" pitchFamily="34" charset="0"/>
              <a:buNone/>
            </a:pPr>
            <a:r>
              <a:rPr lang="fa-IR" sz="2400" dirty="0">
                <a:solidFill>
                  <a:srgbClr val="FFFF00"/>
                </a:solidFill>
                <a:cs typeface="B Titr" panose="00000700000000000000" pitchFamily="2" charset="-78"/>
              </a:rPr>
              <a:t> </a:t>
            </a:r>
            <a:r>
              <a:rPr lang="fa-IR" sz="2400" dirty="0" smtClean="0">
                <a:solidFill>
                  <a:srgbClr val="FFFF00"/>
                </a:solidFill>
                <a:cs typeface="B Titr" panose="00000700000000000000" pitchFamily="2" charset="-78"/>
              </a:rPr>
              <a:t>مروری بر برخی از اصطاحات در بازار سرمایه</a:t>
            </a:r>
            <a:endParaRPr lang="fa-IR" sz="2400" dirty="0">
              <a:solidFill>
                <a:srgbClr val="FFFF00"/>
              </a:solidFill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94187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5" grpId="0" animBg="1"/>
      <p:bldP spid="23" grpId="0" animBg="1"/>
      <p:bldP spid="18" grpId="0" animBg="1"/>
      <p:bldP spid="19" grpId="0" animBg="1"/>
      <p:bldP spid="20" grpId="0" animBg="1"/>
      <p:bldP spid="26" grpId="0" animBg="1"/>
      <p:bldP spid="27" grpId="0" animBg="1"/>
      <p:bldP spid="28" grpId="0" animBg="1"/>
      <p:bldP spid="31" grpId="0" animBg="1"/>
      <p:bldP spid="32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152401" y="2952140"/>
            <a:ext cx="5000199" cy="3848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endParaRPr lang="en-US" dirty="0">
              <a:cs typeface="B Titr" panose="00000700000000000000" pitchFamily="2" charset="-78"/>
            </a:endParaRPr>
          </a:p>
        </p:txBody>
      </p:sp>
      <p:sp>
        <p:nvSpPr>
          <p:cNvPr id="23" name="Pentagon 22"/>
          <p:cNvSpPr/>
          <p:nvPr/>
        </p:nvSpPr>
        <p:spPr>
          <a:xfrm flipH="1">
            <a:off x="8259778" y="3624620"/>
            <a:ext cx="2223030" cy="435777"/>
          </a:xfrm>
          <a:prstGeom prst="homePlat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dirty="0">
                <a:cs typeface="B Homa" pitchFamily="2" charset="-78"/>
              </a:rPr>
              <a:t>نماد بورس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631504" y="1392371"/>
            <a:ext cx="6336704" cy="482385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algn="justLow" rtl="1">
              <a:spcBef>
                <a:spcPts val="600"/>
              </a:spcBef>
            </a:pPr>
            <a:r>
              <a:rPr lang="fa-IR" sz="2000" dirty="0">
                <a:cs typeface="B Nazanin" panose="00000400000000000000" pitchFamily="2" charset="-78"/>
              </a:rPr>
              <a:t>بانک ها –هلدینگ ها –بیمه ای ها –شرکت های سرمایه گذاری با حرف </a:t>
            </a:r>
            <a:r>
              <a:rPr lang="fa-IR" sz="2000" dirty="0">
                <a:solidFill>
                  <a:srgbClr val="0000FF"/>
                </a:solidFill>
                <a:cs typeface="B Nazanin" panose="00000400000000000000" pitchFamily="2" charset="-78"/>
              </a:rPr>
              <a:t>«و» </a:t>
            </a:r>
            <a:r>
              <a:rPr lang="fa-IR" sz="2000" dirty="0">
                <a:cs typeface="B Nazanin" panose="00000400000000000000" pitchFamily="2" charset="-78"/>
              </a:rPr>
              <a:t>شروع می شوند . (واسطه گری مالی ) </a:t>
            </a:r>
            <a:r>
              <a:rPr lang="fa-IR" sz="2000" dirty="0">
                <a:solidFill>
                  <a:srgbClr val="0000FF"/>
                </a:solidFill>
                <a:cs typeface="B Nazanin" panose="00000400000000000000" pitchFamily="2" charset="-78"/>
              </a:rPr>
              <a:t>وپاسار : بانک پاسارگاد</a:t>
            </a:r>
          </a:p>
          <a:p>
            <a:pPr marL="0" algn="justLow" rtl="1">
              <a:spcBef>
                <a:spcPts val="600"/>
              </a:spcBef>
            </a:pPr>
            <a:r>
              <a:rPr lang="fa-IR" sz="2000" dirty="0">
                <a:solidFill>
                  <a:srgbClr val="0000FF"/>
                </a:solidFill>
                <a:cs typeface="B Nazanin" panose="00000400000000000000" pitchFamily="2" charset="-78"/>
              </a:rPr>
              <a:t>«ک»</a:t>
            </a:r>
            <a:r>
              <a:rPr lang="fa-IR" sz="2000" dirty="0">
                <a:cs typeface="B Nazanin" panose="00000400000000000000" pitchFamily="2" charset="-78"/>
              </a:rPr>
              <a:t> برگرفته از کانی های فلزی می باشد .(کاشی ها و مواد معدنی نیز با </a:t>
            </a:r>
            <a:r>
              <a:rPr lang="fa-IR" sz="2000" dirty="0">
                <a:solidFill>
                  <a:srgbClr val="0000FF"/>
                </a:solidFill>
                <a:cs typeface="B Nazanin" panose="00000400000000000000" pitchFamily="2" charset="-78"/>
              </a:rPr>
              <a:t>«ک»</a:t>
            </a:r>
            <a:r>
              <a:rPr lang="fa-IR" sz="2000" dirty="0">
                <a:cs typeface="B Nazanin" panose="00000400000000000000" pitchFamily="2" charset="-78"/>
              </a:rPr>
              <a:t> شروع می شوند . ) </a:t>
            </a:r>
            <a:r>
              <a:rPr lang="fa-IR" sz="2000" dirty="0">
                <a:solidFill>
                  <a:srgbClr val="0000FF"/>
                </a:solidFill>
                <a:cs typeface="B Nazanin" panose="00000400000000000000" pitchFamily="2" charset="-78"/>
              </a:rPr>
              <a:t>کطبس :ذغال سنگ نگین طبس</a:t>
            </a:r>
          </a:p>
          <a:p>
            <a:pPr marL="0" algn="justLow" rtl="1">
              <a:spcBef>
                <a:spcPts val="600"/>
              </a:spcBef>
            </a:pPr>
            <a:r>
              <a:rPr lang="fa-IR" sz="2000" dirty="0">
                <a:cs typeface="B Nazanin" panose="00000400000000000000" pitchFamily="2" charset="-78"/>
              </a:rPr>
              <a:t>سیمانی ها با حرف </a:t>
            </a:r>
            <a:r>
              <a:rPr lang="fa-IR" sz="2000" dirty="0">
                <a:solidFill>
                  <a:srgbClr val="0000FF"/>
                </a:solidFill>
                <a:cs typeface="B Nazanin" panose="00000400000000000000" pitchFamily="2" charset="-78"/>
              </a:rPr>
              <a:t>«س»</a:t>
            </a:r>
            <a:r>
              <a:rPr lang="fa-IR" sz="2000" dirty="0">
                <a:cs typeface="B Nazanin" panose="00000400000000000000" pitchFamily="2" charset="-78"/>
              </a:rPr>
              <a:t> شروع می شوند . </a:t>
            </a:r>
          </a:p>
          <a:p>
            <a:pPr marL="0" algn="justLow" rtl="1">
              <a:spcBef>
                <a:spcPts val="600"/>
              </a:spcBef>
            </a:pPr>
            <a:r>
              <a:rPr lang="fa-IR" sz="2000" dirty="0">
                <a:cs typeface="B Nazanin" panose="00000400000000000000" pitchFamily="2" charset="-78"/>
              </a:rPr>
              <a:t> </a:t>
            </a:r>
            <a:r>
              <a:rPr lang="fa-IR" sz="2000" dirty="0">
                <a:solidFill>
                  <a:srgbClr val="0000FF"/>
                </a:solidFill>
                <a:cs typeface="B Nazanin" panose="00000400000000000000" pitchFamily="2" charset="-78"/>
              </a:rPr>
              <a:t>سفارس : سیمان فارس خوزستان</a:t>
            </a:r>
          </a:p>
          <a:p>
            <a:pPr marL="0" algn="justLow" rtl="1">
              <a:spcBef>
                <a:spcPts val="600"/>
              </a:spcBef>
            </a:pPr>
            <a:r>
              <a:rPr lang="fa-IR" sz="2000" dirty="0">
                <a:cs typeface="B Nazanin" panose="00000400000000000000" pitchFamily="2" charset="-78"/>
              </a:rPr>
              <a:t>دارویی ها با </a:t>
            </a:r>
            <a:r>
              <a:rPr lang="fa-IR" sz="2000" dirty="0">
                <a:solidFill>
                  <a:srgbClr val="0000FF"/>
                </a:solidFill>
                <a:cs typeface="B Nazanin" panose="00000400000000000000" pitchFamily="2" charset="-78"/>
              </a:rPr>
              <a:t>«د»</a:t>
            </a:r>
            <a:r>
              <a:rPr lang="fa-IR" sz="2000" dirty="0">
                <a:cs typeface="B Nazanin" panose="00000400000000000000" pitchFamily="2" charset="-78"/>
              </a:rPr>
              <a:t> شروع می شوند . </a:t>
            </a:r>
            <a:r>
              <a:rPr lang="fa-IR" sz="2000" dirty="0">
                <a:solidFill>
                  <a:srgbClr val="0000FF"/>
                </a:solidFill>
                <a:cs typeface="B Nazanin" panose="00000400000000000000" pitchFamily="2" charset="-78"/>
              </a:rPr>
              <a:t>دالبر : البرز دارو</a:t>
            </a:r>
          </a:p>
          <a:p>
            <a:pPr marL="0" algn="justLow" rtl="1">
              <a:spcBef>
                <a:spcPts val="600"/>
              </a:spcBef>
            </a:pPr>
            <a:r>
              <a:rPr lang="fa-IR" sz="2000" dirty="0">
                <a:cs typeface="B Nazanin" panose="00000400000000000000" pitchFamily="2" charset="-78"/>
              </a:rPr>
              <a:t>پالایشگاهی و شیمیایی ها با </a:t>
            </a:r>
            <a:r>
              <a:rPr lang="fa-IR" sz="2000" dirty="0">
                <a:solidFill>
                  <a:srgbClr val="0000FF"/>
                </a:solidFill>
                <a:cs typeface="B Nazanin" panose="00000400000000000000" pitchFamily="2" charset="-78"/>
              </a:rPr>
              <a:t>«ش»</a:t>
            </a:r>
            <a:r>
              <a:rPr lang="fa-IR" sz="2000" dirty="0">
                <a:cs typeface="B Nazanin" panose="00000400000000000000" pitchFamily="2" charset="-78"/>
              </a:rPr>
              <a:t> شروع می شوند . </a:t>
            </a:r>
          </a:p>
          <a:p>
            <a:pPr marL="0" algn="justLow" rtl="1">
              <a:spcBef>
                <a:spcPts val="600"/>
              </a:spcBef>
            </a:pPr>
            <a:r>
              <a:rPr lang="fa-IR" sz="2000" dirty="0">
                <a:solidFill>
                  <a:srgbClr val="0000FF"/>
                </a:solidFill>
                <a:cs typeface="B Nazanin" panose="00000400000000000000" pitchFamily="2" charset="-78"/>
              </a:rPr>
              <a:t>شیران : صنابع شیمیایی ایران</a:t>
            </a:r>
          </a:p>
          <a:p>
            <a:pPr marL="0" algn="justLow" rtl="1">
              <a:spcBef>
                <a:spcPts val="600"/>
              </a:spcBef>
            </a:pPr>
            <a:r>
              <a:rPr lang="fa-IR" sz="2000" dirty="0">
                <a:cs typeface="B Nazanin" panose="00000400000000000000" pitchFamily="2" charset="-78"/>
              </a:rPr>
              <a:t>شرکت های فلزی با حرف ف شروع می شوند . </a:t>
            </a:r>
          </a:p>
          <a:p>
            <a:pPr marL="0" algn="justLow" rtl="1">
              <a:spcBef>
                <a:spcPts val="600"/>
              </a:spcBef>
            </a:pPr>
            <a:r>
              <a:rPr lang="fa-IR" sz="2000" dirty="0">
                <a:solidFill>
                  <a:srgbClr val="0000FF"/>
                </a:solidFill>
                <a:cs typeface="B Nazanin" panose="00000400000000000000" pitchFamily="2" charset="-78"/>
              </a:rPr>
              <a:t>فملی : ملی صنابع مس ایران</a:t>
            </a:r>
          </a:p>
          <a:p>
            <a:pPr marL="0" algn="justLow" rtl="1">
              <a:spcBef>
                <a:spcPts val="600"/>
              </a:spcBef>
            </a:pPr>
            <a:r>
              <a:rPr lang="fa-IR" sz="2000" dirty="0">
                <a:cs typeface="B Nazanin" panose="00000400000000000000" pitchFamily="2" charset="-78"/>
              </a:rPr>
              <a:t>انبوه سازي</a:t>
            </a:r>
            <a:r>
              <a:rPr lang="en-US" sz="2000" dirty="0">
                <a:cs typeface="B Nazanin" panose="00000400000000000000" pitchFamily="2" charset="-78"/>
              </a:rPr>
              <a:t> </a:t>
            </a:r>
            <a:r>
              <a:rPr lang="fa-IR" sz="2000" dirty="0">
                <a:cs typeface="B Nazanin" panose="00000400000000000000" pitchFamily="2" charset="-78"/>
              </a:rPr>
              <a:t>، املاك و مستغلات</a:t>
            </a:r>
            <a:r>
              <a:rPr lang="en-US" sz="2000" dirty="0">
                <a:cs typeface="B Nazanin" panose="00000400000000000000" pitchFamily="2" charset="-78"/>
              </a:rPr>
              <a:t> </a:t>
            </a:r>
            <a:r>
              <a:rPr lang="fa-IR" sz="2000" dirty="0">
                <a:cs typeface="B Nazanin" panose="00000400000000000000" pitchFamily="2" charset="-78"/>
              </a:rPr>
              <a:t> (ساختمانی ها )با ث شروع می شوند .</a:t>
            </a:r>
          </a:p>
          <a:p>
            <a:pPr marL="0" algn="justLow" rtl="1">
              <a:spcBef>
                <a:spcPts val="600"/>
              </a:spcBef>
            </a:pPr>
            <a:r>
              <a:rPr lang="fa-IR" sz="2000" dirty="0"/>
              <a:t> </a:t>
            </a:r>
            <a:r>
              <a:rPr lang="fa-IR" sz="2000" dirty="0">
                <a:solidFill>
                  <a:srgbClr val="0000FF"/>
                </a:solidFill>
                <a:cs typeface="B Nazanin" panose="00000400000000000000" pitchFamily="2" charset="-78"/>
              </a:rPr>
              <a:t>ثغرب : شركت سرمايه گذاري مسكن شمالغرب</a:t>
            </a: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8333928" y="4632731"/>
            <a:ext cx="2154560" cy="43204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>
              <a:spcBef>
                <a:spcPts val="0"/>
              </a:spcBef>
            </a:pPr>
            <a:r>
              <a:rPr lang="fa-IR" sz="2000" b="0" dirty="0">
                <a:cs typeface="B Homa" pitchFamily="2" charset="-78"/>
              </a:rPr>
              <a:t>صف خرید و فروش</a:t>
            </a: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8319030" y="4128675"/>
            <a:ext cx="2154560" cy="43204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>
              <a:spcBef>
                <a:spcPts val="0"/>
              </a:spcBef>
            </a:pPr>
            <a:r>
              <a:rPr lang="fa-IR" sz="2000" b="0" dirty="0">
                <a:cs typeface="B Homa" pitchFamily="2" charset="-78"/>
              </a:rPr>
              <a:t>دامنه نوسان قیمت</a:t>
            </a:r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8319030" y="2616507"/>
            <a:ext cx="2154560" cy="43204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a-IR" sz="2000" b="0" dirty="0">
                <a:cs typeface="B Homa" pitchFamily="2" charset="-78"/>
              </a:rPr>
              <a:t>ارزش اسمی و بازاری</a:t>
            </a:r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8319030" y="2112451"/>
            <a:ext cx="2154560" cy="43204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>
              <a:spcBef>
                <a:spcPts val="0"/>
              </a:spcBef>
            </a:pPr>
            <a:r>
              <a:rPr lang="fa-IR" sz="2000" b="0" dirty="0">
                <a:cs typeface="B Homa" pitchFamily="2" charset="-78"/>
              </a:rPr>
              <a:t>اوراق مشارکت</a:t>
            </a:r>
          </a:p>
        </p:txBody>
      </p:sp>
      <p:sp>
        <p:nvSpPr>
          <p:cNvPr id="20" name="Content Placeholder 2"/>
          <p:cNvSpPr txBox="1">
            <a:spLocks/>
          </p:cNvSpPr>
          <p:nvPr/>
        </p:nvSpPr>
        <p:spPr>
          <a:xfrm>
            <a:off x="8308358" y="1608395"/>
            <a:ext cx="2154560" cy="43204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>
              <a:spcBef>
                <a:spcPts val="0"/>
              </a:spcBef>
            </a:pPr>
            <a:r>
              <a:rPr lang="fa-IR" sz="2000" b="0" dirty="0">
                <a:cs typeface="B Homa" pitchFamily="2" charset="-78"/>
              </a:rPr>
              <a:t>سهام</a:t>
            </a:r>
          </a:p>
        </p:txBody>
      </p:sp>
      <p:sp>
        <p:nvSpPr>
          <p:cNvPr id="26" name="Content Placeholder 2"/>
          <p:cNvSpPr txBox="1">
            <a:spLocks/>
          </p:cNvSpPr>
          <p:nvPr/>
        </p:nvSpPr>
        <p:spPr>
          <a:xfrm>
            <a:off x="8309438" y="3120563"/>
            <a:ext cx="2154560" cy="43204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>
              <a:spcBef>
                <a:spcPts val="0"/>
              </a:spcBef>
            </a:pPr>
            <a:r>
              <a:rPr lang="fa-IR" sz="2000" b="0" dirty="0">
                <a:cs typeface="B Homa" pitchFamily="2" charset="-78"/>
              </a:rPr>
              <a:t>پذیرش</a:t>
            </a:r>
          </a:p>
        </p:txBody>
      </p:sp>
      <p:sp>
        <p:nvSpPr>
          <p:cNvPr id="27" name="Content Placeholder 2"/>
          <p:cNvSpPr txBox="1">
            <a:spLocks/>
          </p:cNvSpPr>
          <p:nvPr/>
        </p:nvSpPr>
        <p:spPr>
          <a:xfrm>
            <a:off x="8328248" y="5136787"/>
            <a:ext cx="2154560" cy="43204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>
              <a:spcBef>
                <a:spcPts val="0"/>
              </a:spcBef>
            </a:pPr>
            <a:r>
              <a:rPr lang="fa-IR" sz="1800" b="0" dirty="0">
                <a:cs typeface="B Homa" pitchFamily="2" charset="-78"/>
              </a:rPr>
              <a:t>عرضه اولیه</a:t>
            </a:r>
          </a:p>
        </p:txBody>
      </p:sp>
      <p:sp>
        <p:nvSpPr>
          <p:cNvPr id="28" name="Content Placeholder 2"/>
          <p:cNvSpPr txBox="1">
            <a:spLocks/>
          </p:cNvSpPr>
          <p:nvPr/>
        </p:nvSpPr>
        <p:spPr>
          <a:xfrm>
            <a:off x="8328248" y="5640843"/>
            <a:ext cx="2154560" cy="43204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>
              <a:spcBef>
                <a:spcPts val="0"/>
              </a:spcBef>
            </a:pPr>
            <a:r>
              <a:rPr lang="fa-IR" sz="1700" b="0" dirty="0">
                <a:cs typeface="B Homa" pitchFamily="2" charset="-78"/>
              </a:rPr>
              <a:t>نماد معاملاتی باز و بسته</a:t>
            </a:r>
          </a:p>
        </p:txBody>
      </p:sp>
      <p:sp>
        <p:nvSpPr>
          <p:cNvPr id="14" name="Content Placeholder 6"/>
          <p:cNvSpPr txBox="1">
            <a:spLocks/>
          </p:cNvSpPr>
          <p:nvPr/>
        </p:nvSpPr>
        <p:spPr>
          <a:xfrm>
            <a:off x="5862484" y="346390"/>
            <a:ext cx="5503607" cy="469916"/>
          </a:xfrm>
          <a:prstGeom prst="round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wrap="square" lIns="91440" tIns="45720" rIns="91440" bIns="45720" rtlCol="0">
            <a:sp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Tw Cen MT" panose="020B0602020104020603" pitchFamily="34" charset="0"/>
              <a:buNone/>
            </a:pPr>
            <a:r>
              <a:rPr lang="fa-IR" sz="2400" dirty="0">
                <a:solidFill>
                  <a:srgbClr val="FFFF00"/>
                </a:solidFill>
                <a:cs typeface="B Titr" panose="00000700000000000000" pitchFamily="2" charset="-78"/>
              </a:rPr>
              <a:t> </a:t>
            </a:r>
            <a:r>
              <a:rPr lang="fa-IR" sz="2400" dirty="0" smtClean="0">
                <a:solidFill>
                  <a:srgbClr val="FFFF00"/>
                </a:solidFill>
                <a:cs typeface="B Titr" panose="00000700000000000000" pitchFamily="2" charset="-78"/>
              </a:rPr>
              <a:t>مروری بر برخی از اصطاحات در بازار سرمایه</a:t>
            </a:r>
            <a:endParaRPr lang="fa-IR" sz="2400" dirty="0">
              <a:solidFill>
                <a:srgbClr val="FFFF00"/>
              </a:solidFill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93989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6" grpId="0" animBg="1"/>
      <p:bldP spid="27" grpId="0" animBg="1"/>
      <p:bldP spid="2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 flipH="1">
            <a:off x="7201869" y="209507"/>
            <a:ext cx="4014279" cy="612934"/>
          </a:xfrm>
          <a:prstGeom prst="flowChartAlternateProcess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3000">
                <a:solidFill>
                  <a:srgbClr val="000099"/>
                </a:solidFill>
                <a:cs typeface="B Titr" panose="00000700000000000000" pitchFamily="2" charset="-78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fa-IR" dirty="0" smtClean="0">
                <a:solidFill>
                  <a:srgbClr val="FFFF00"/>
                </a:solidFill>
              </a:rPr>
              <a:t>شفافیت </a:t>
            </a:r>
            <a:r>
              <a:rPr lang="fa-IR" dirty="0">
                <a:solidFill>
                  <a:srgbClr val="FFFF00"/>
                </a:solidFill>
              </a:rPr>
              <a:t>در بازار </a:t>
            </a:r>
            <a:r>
              <a:rPr lang="fa-IR" dirty="0" smtClean="0">
                <a:solidFill>
                  <a:srgbClr val="FFFF00"/>
                </a:solidFill>
              </a:rPr>
              <a:t>سرمایه</a:t>
            </a:r>
            <a:endParaRPr lang="fa-IR" dirty="0">
              <a:solidFill>
                <a:srgbClr val="FFFF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2499" y="1460244"/>
            <a:ext cx="5853649" cy="451285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49691" y="2691581"/>
            <a:ext cx="4493361" cy="1938992"/>
          </a:xfrm>
          <a:prstGeom prst="rect">
            <a:avLst/>
          </a:prstGeom>
          <a:noFill/>
          <a:ln w="2857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 rtl="1"/>
            <a:r>
              <a:rPr lang="fa-IR" sz="2400" dirty="0" smtClean="0">
                <a:cs typeface="B Nazanin" panose="00000400000000000000" pitchFamily="2" charset="-78"/>
              </a:rPr>
              <a:t>یک شرکت تولیدی پذیرفته شده در بازار سرمایه در سال حداقل 16 گزارش فعالیت و عملکرد مالی به عموم مردم ارائه می کند که از این حیث می توان این بازار را از شفاف ترین بازار در بین همه بازارهای موازی دانست. </a:t>
            </a:r>
            <a:endParaRPr lang="en-US" sz="2400" dirty="0">
              <a:cs typeface="B Nazanin" panose="00000400000000000000" pitchFamily="2" charset="-7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39571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entagon 22"/>
          <p:cNvSpPr/>
          <p:nvPr/>
        </p:nvSpPr>
        <p:spPr>
          <a:xfrm flipH="1">
            <a:off x="8167702" y="3381266"/>
            <a:ext cx="2320786" cy="435777"/>
          </a:xfrm>
          <a:prstGeom prst="homePlat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dirty="0">
                <a:cs typeface="B Homa" pitchFamily="2" charset="-78"/>
              </a:rPr>
              <a:t>نماد بورس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631504" y="1293032"/>
            <a:ext cx="6336704" cy="4893915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algn="justLow" rtl="1"/>
            <a:r>
              <a:rPr lang="fa-IR" sz="2000" dirty="0"/>
              <a:t> </a:t>
            </a:r>
            <a:r>
              <a:rPr lang="fa-IR" sz="2000" dirty="0">
                <a:cs typeface="B Nazanin" panose="00000400000000000000" pitchFamily="2" charset="-78"/>
              </a:rPr>
              <a:t>رايانه و فعاليت‌هاي وابسته به آن با حرف ر شروع می شوند.</a:t>
            </a:r>
          </a:p>
          <a:p>
            <a:pPr marL="0" algn="justLow" rtl="1"/>
            <a:r>
              <a:rPr lang="fa-IR" sz="2000" dirty="0">
                <a:solidFill>
                  <a:srgbClr val="0000FF"/>
                </a:solidFill>
                <a:cs typeface="B Nazanin" panose="00000400000000000000" pitchFamily="2" charset="-78"/>
              </a:rPr>
              <a:t>رتاپ : تجارت الكترونيك پارسيان </a:t>
            </a:r>
          </a:p>
          <a:p>
            <a:pPr marL="0" algn="r" rtl="1"/>
            <a:r>
              <a:rPr lang="fa-IR" sz="2000" dirty="0">
                <a:cs typeface="B Nazanin" panose="00000400000000000000" pitchFamily="2" charset="-78"/>
              </a:rPr>
              <a:t>غذایی ها با </a:t>
            </a:r>
            <a:r>
              <a:rPr lang="fa-IR" sz="2000" dirty="0">
                <a:solidFill>
                  <a:srgbClr val="0000FF"/>
                </a:solidFill>
                <a:cs typeface="B Nazanin" panose="00000400000000000000" pitchFamily="2" charset="-78"/>
              </a:rPr>
              <a:t>«غ»</a:t>
            </a:r>
            <a:r>
              <a:rPr lang="fa-IR" sz="2000" dirty="0">
                <a:cs typeface="B Nazanin" panose="00000400000000000000" pitchFamily="2" charset="-78"/>
              </a:rPr>
              <a:t> شروع می شوند . </a:t>
            </a:r>
            <a:r>
              <a:rPr lang="fa-IR" sz="2000" dirty="0">
                <a:solidFill>
                  <a:srgbClr val="0000FF"/>
                </a:solidFill>
                <a:cs typeface="B Nazanin" panose="00000400000000000000" pitchFamily="2" charset="-78"/>
              </a:rPr>
              <a:t>غگرجی : بیسکوئیت گرجی</a:t>
            </a:r>
          </a:p>
          <a:p>
            <a:pPr marL="0" algn="r" rtl="1"/>
            <a:r>
              <a:rPr lang="fa-IR" sz="2000" dirty="0">
                <a:cs typeface="B Nazanin" panose="00000400000000000000" pitchFamily="2" charset="-78"/>
              </a:rPr>
              <a:t>قندی ها با </a:t>
            </a:r>
            <a:r>
              <a:rPr lang="fa-IR" sz="2000" dirty="0">
                <a:solidFill>
                  <a:srgbClr val="0000FF"/>
                </a:solidFill>
                <a:cs typeface="B Nazanin" panose="00000400000000000000" pitchFamily="2" charset="-78"/>
              </a:rPr>
              <a:t>«ق»</a:t>
            </a:r>
            <a:r>
              <a:rPr lang="fa-IR" sz="2000" dirty="0">
                <a:cs typeface="B Nazanin" panose="00000400000000000000" pitchFamily="2" charset="-78"/>
              </a:rPr>
              <a:t> شروع می شوند . </a:t>
            </a:r>
            <a:r>
              <a:rPr lang="fa-IR" sz="2000" dirty="0">
                <a:solidFill>
                  <a:srgbClr val="0000FF"/>
                </a:solidFill>
                <a:cs typeface="B Nazanin" panose="00000400000000000000" pitchFamily="2" charset="-78"/>
              </a:rPr>
              <a:t>قشیرین : قند شیرین خراسان</a:t>
            </a:r>
          </a:p>
          <a:p>
            <a:pPr marL="0" algn="r" rtl="1"/>
            <a:r>
              <a:rPr lang="fa-IR" sz="2000" dirty="0">
                <a:cs typeface="B Nazanin" panose="00000400000000000000" pitchFamily="2" charset="-78"/>
              </a:rPr>
              <a:t>خودروسازی ها با </a:t>
            </a:r>
            <a:r>
              <a:rPr lang="fa-IR" sz="2000" dirty="0">
                <a:solidFill>
                  <a:srgbClr val="0000FF"/>
                </a:solidFill>
                <a:cs typeface="B Nazanin" panose="00000400000000000000" pitchFamily="2" charset="-78"/>
              </a:rPr>
              <a:t>«خ»</a:t>
            </a:r>
            <a:r>
              <a:rPr lang="fa-IR" sz="2000" dirty="0">
                <a:cs typeface="B Nazanin" panose="00000400000000000000" pitchFamily="2" charset="-78"/>
              </a:rPr>
              <a:t> شروع می شوند . </a:t>
            </a:r>
            <a:r>
              <a:rPr lang="fa-IR" sz="2000" dirty="0">
                <a:solidFill>
                  <a:srgbClr val="0000FF"/>
                </a:solidFill>
                <a:cs typeface="B Nazanin" panose="00000400000000000000" pitchFamily="2" charset="-78"/>
              </a:rPr>
              <a:t>خاور : ایران خودرو دیزل</a:t>
            </a:r>
          </a:p>
          <a:p>
            <a:pPr marL="0" algn="r" rtl="1"/>
            <a:r>
              <a:rPr lang="fa-IR" sz="2000" dirty="0">
                <a:cs typeface="B Nazanin" panose="00000400000000000000" pitchFamily="2" charset="-78"/>
              </a:rPr>
              <a:t>محصولا کاغذی (چاپی )با </a:t>
            </a:r>
            <a:r>
              <a:rPr lang="fa-IR" sz="2000" dirty="0">
                <a:solidFill>
                  <a:srgbClr val="0000FF"/>
                </a:solidFill>
                <a:cs typeface="B Nazanin" panose="00000400000000000000" pitchFamily="2" charset="-78"/>
              </a:rPr>
              <a:t>«چ»</a:t>
            </a:r>
            <a:r>
              <a:rPr lang="fa-IR" sz="2000" dirty="0">
                <a:cs typeface="B Nazanin" panose="00000400000000000000" pitchFamily="2" charset="-78"/>
              </a:rPr>
              <a:t> شروع می شوند.</a:t>
            </a:r>
            <a:r>
              <a:rPr lang="fa-IR" sz="2000" dirty="0"/>
              <a:t> </a:t>
            </a:r>
          </a:p>
          <a:p>
            <a:pPr marL="0" algn="r" rtl="1"/>
            <a:r>
              <a:rPr lang="fa-IR" sz="2000" dirty="0">
                <a:solidFill>
                  <a:srgbClr val="0000FF"/>
                </a:solidFill>
                <a:cs typeface="B Nazanin" panose="00000400000000000000" pitchFamily="2" charset="-78"/>
              </a:rPr>
              <a:t>چکاوه: صنايع‌كاغذسازي‌كاوه‌ </a:t>
            </a:r>
          </a:p>
          <a:p>
            <a:pPr marL="0" algn="r" rtl="1"/>
            <a:r>
              <a:rPr lang="fa-IR" sz="2000" dirty="0">
                <a:cs typeface="B Nazanin" panose="00000400000000000000" pitchFamily="2" charset="-78"/>
              </a:rPr>
              <a:t>ماشین آلات و دستگاه های برقی با </a:t>
            </a:r>
            <a:r>
              <a:rPr lang="fa-IR" sz="2000" dirty="0">
                <a:solidFill>
                  <a:srgbClr val="0000FF"/>
                </a:solidFill>
                <a:cs typeface="B Nazanin" panose="00000400000000000000" pitchFamily="2" charset="-78"/>
              </a:rPr>
              <a:t>«ب»</a:t>
            </a:r>
            <a:r>
              <a:rPr lang="fa-IR" sz="2000" dirty="0">
                <a:cs typeface="B Nazanin" panose="00000400000000000000" pitchFamily="2" charset="-78"/>
              </a:rPr>
              <a:t> شروع می شوند . </a:t>
            </a:r>
          </a:p>
          <a:p>
            <a:pPr marL="0" algn="r" rtl="1"/>
            <a:r>
              <a:rPr lang="fa-IR" sz="2000" dirty="0">
                <a:solidFill>
                  <a:srgbClr val="0000FF"/>
                </a:solidFill>
                <a:cs typeface="B Nazanin" panose="00000400000000000000" pitchFamily="2" charset="-78"/>
              </a:rPr>
              <a:t>بترانس: ایران ترانسفو</a:t>
            </a:r>
          </a:p>
          <a:p>
            <a:pPr marL="0" algn="r" rtl="1"/>
            <a:r>
              <a:rPr lang="fa-IR" sz="2000" dirty="0">
                <a:cs typeface="B Nazanin" panose="00000400000000000000" pitchFamily="2" charset="-78"/>
              </a:rPr>
              <a:t>ماشین آلات و تجهیزات با </a:t>
            </a:r>
            <a:r>
              <a:rPr lang="fa-IR" sz="2000" dirty="0">
                <a:solidFill>
                  <a:srgbClr val="0000FF"/>
                </a:solidFill>
                <a:cs typeface="B Nazanin" panose="00000400000000000000" pitchFamily="2" charset="-78"/>
              </a:rPr>
              <a:t>«ت»</a:t>
            </a:r>
            <a:r>
              <a:rPr lang="fa-IR" sz="2000" dirty="0">
                <a:cs typeface="B Nazanin" panose="00000400000000000000" pitchFamily="2" charset="-78"/>
              </a:rPr>
              <a:t> شروع می شوند.</a:t>
            </a:r>
          </a:p>
          <a:p>
            <a:pPr marL="0" algn="r" rtl="1"/>
            <a:r>
              <a:rPr lang="fa-IR" sz="2000" dirty="0">
                <a:solidFill>
                  <a:srgbClr val="0000FF"/>
                </a:solidFill>
                <a:cs typeface="B Nazanin" panose="00000400000000000000" pitchFamily="2" charset="-78"/>
              </a:rPr>
              <a:t>تپمپی:پمپ سازی ایران</a:t>
            </a:r>
          </a:p>
          <a:p>
            <a:pPr marL="0" algn="r" rtl="1"/>
            <a:endParaRPr lang="fa-IR" sz="2000" dirty="0">
              <a:solidFill>
                <a:srgbClr val="0000FF"/>
              </a:solidFill>
              <a:cs typeface="B Nazanin" panose="00000400000000000000" pitchFamily="2" charset="-78"/>
            </a:endParaRP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8333928" y="4389377"/>
            <a:ext cx="2154560" cy="43204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>
              <a:spcBef>
                <a:spcPts val="0"/>
              </a:spcBef>
            </a:pPr>
            <a:r>
              <a:rPr lang="fa-IR" sz="2000" b="0" dirty="0">
                <a:cs typeface="B Homa" pitchFamily="2" charset="-78"/>
              </a:rPr>
              <a:t>صف خرید و فروش</a:t>
            </a: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8319030" y="3885321"/>
            <a:ext cx="2154560" cy="43204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>
              <a:spcBef>
                <a:spcPts val="0"/>
              </a:spcBef>
            </a:pPr>
            <a:r>
              <a:rPr lang="fa-IR" sz="2000" b="0" dirty="0">
                <a:cs typeface="B Homa" pitchFamily="2" charset="-78"/>
              </a:rPr>
              <a:t>دامنه نوسان قیمت</a:t>
            </a:r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8319030" y="2373153"/>
            <a:ext cx="2154560" cy="43204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a-IR" sz="2000" b="0" dirty="0">
                <a:cs typeface="B Homa" pitchFamily="2" charset="-78"/>
              </a:rPr>
              <a:t>ارزش اسمی و بازاری</a:t>
            </a:r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8319030" y="1869097"/>
            <a:ext cx="2154560" cy="43204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>
              <a:spcBef>
                <a:spcPts val="0"/>
              </a:spcBef>
            </a:pPr>
            <a:r>
              <a:rPr lang="fa-IR" sz="2000" b="0" dirty="0">
                <a:cs typeface="B Homa" pitchFamily="2" charset="-78"/>
              </a:rPr>
              <a:t>اوراق مشارکت</a:t>
            </a:r>
          </a:p>
        </p:txBody>
      </p:sp>
      <p:sp>
        <p:nvSpPr>
          <p:cNvPr id="20" name="Content Placeholder 2"/>
          <p:cNvSpPr txBox="1">
            <a:spLocks/>
          </p:cNvSpPr>
          <p:nvPr/>
        </p:nvSpPr>
        <p:spPr>
          <a:xfrm>
            <a:off x="8308358" y="1365041"/>
            <a:ext cx="2154560" cy="43204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>
              <a:spcBef>
                <a:spcPts val="0"/>
              </a:spcBef>
            </a:pPr>
            <a:r>
              <a:rPr lang="fa-IR" sz="2000" b="0" dirty="0">
                <a:cs typeface="B Homa" pitchFamily="2" charset="-78"/>
              </a:rPr>
              <a:t>سهام</a:t>
            </a:r>
          </a:p>
        </p:txBody>
      </p:sp>
      <p:sp>
        <p:nvSpPr>
          <p:cNvPr id="26" name="Content Placeholder 2"/>
          <p:cNvSpPr txBox="1">
            <a:spLocks/>
          </p:cNvSpPr>
          <p:nvPr/>
        </p:nvSpPr>
        <p:spPr>
          <a:xfrm>
            <a:off x="8309438" y="2877209"/>
            <a:ext cx="2154560" cy="43204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>
              <a:spcBef>
                <a:spcPts val="0"/>
              </a:spcBef>
            </a:pPr>
            <a:r>
              <a:rPr lang="fa-IR" sz="2000" b="0" dirty="0">
                <a:cs typeface="B Homa" pitchFamily="2" charset="-78"/>
              </a:rPr>
              <a:t>پذیرش</a:t>
            </a:r>
          </a:p>
        </p:txBody>
      </p:sp>
      <p:sp>
        <p:nvSpPr>
          <p:cNvPr id="27" name="Content Placeholder 2"/>
          <p:cNvSpPr txBox="1">
            <a:spLocks/>
          </p:cNvSpPr>
          <p:nvPr/>
        </p:nvSpPr>
        <p:spPr>
          <a:xfrm>
            <a:off x="8328248" y="4893433"/>
            <a:ext cx="2154560" cy="43204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>
              <a:spcBef>
                <a:spcPts val="0"/>
              </a:spcBef>
            </a:pPr>
            <a:r>
              <a:rPr lang="fa-IR" sz="1800" b="0" dirty="0">
                <a:cs typeface="B Homa" pitchFamily="2" charset="-78"/>
              </a:rPr>
              <a:t>عرضه اولیه</a:t>
            </a:r>
          </a:p>
        </p:txBody>
      </p:sp>
      <p:sp>
        <p:nvSpPr>
          <p:cNvPr id="28" name="Content Placeholder 2"/>
          <p:cNvSpPr txBox="1">
            <a:spLocks/>
          </p:cNvSpPr>
          <p:nvPr/>
        </p:nvSpPr>
        <p:spPr>
          <a:xfrm>
            <a:off x="8328248" y="5397489"/>
            <a:ext cx="2154560" cy="43204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>
              <a:spcBef>
                <a:spcPts val="0"/>
              </a:spcBef>
            </a:pPr>
            <a:r>
              <a:rPr lang="fa-IR" sz="1700" b="0" dirty="0">
                <a:cs typeface="B Homa" pitchFamily="2" charset="-78"/>
              </a:rPr>
              <a:t>نماد معاملاتی باز و بسته</a:t>
            </a:r>
          </a:p>
        </p:txBody>
      </p:sp>
      <p:sp>
        <p:nvSpPr>
          <p:cNvPr id="14" name="Content Placeholder 6"/>
          <p:cNvSpPr txBox="1">
            <a:spLocks/>
          </p:cNvSpPr>
          <p:nvPr/>
        </p:nvSpPr>
        <p:spPr>
          <a:xfrm>
            <a:off x="5847736" y="372135"/>
            <a:ext cx="5503607" cy="469916"/>
          </a:xfrm>
          <a:prstGeom prst="round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wrap="square" lIns="91440" tIns="45720" rIns="91440" bIns="45720" rtlCol="0">
            <a:sp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Tw Cen MT" panose="020B0602020104020603" pitchFamily="34" charset="0"/>
              <a:buNone/>
            </a:pPr>
            <a:r>
              <a:rPr lang="fa-IR" sz="2400" dirty="0">
                <a:solidFill>
                  <a:srgbClr val="FFFF00"/>
                </a:solidFill>
                <a:cs typeface="B Titr" panose="00000700000000000000" pitchFamily="2" charset="-78"/>
              </a:rPr>
              <a:t> </a:t>
            </a:r>
            <a:r>
              <a:rPr lang="fa-IR" sz="2400" dirty="0" smtClean="0">
                <a:solidFill>
                  <a:srgbClr val="FFFF00"/>
                </a:solidFill>
                <a:cs typeface="B Titr" panose="00000700000000000000" pitchFamily="2" charset="-78"/>
              </a:rPr>
              <a:t>مروری بر برخی از اصطاحات در بازار سرمایه</a:t>
            </a:r>
            <a:endParaRPr lang="fa-IR" sz="2400" dirty="0">
              <a:solidFill>
                <a:srgbClr val="FFFF00"/>
              </a:solidFill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80416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6" grpId="0" animBg="1"/>
      <p:bldP spid="27" grpId="0" animBg="1"/>
      <p:bldP spid="28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nip Single Corner Rectangle 6"/>
          <p:cNvSpPr/>
          <p:nvPr/>
        </p:nvSpPr>
        <p:spPr>
          <a:xfrm>
            <a:off x="1808007" y="4505628"/>
            <a:ext cx="2338536" cy="1549896"/>
          </a:xfrm>
          <a:prstGeom prst="snip1Rect">
            <a:avLst>
              <a:gd name="adj" fmla="val 3007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6" name="Snip Single Corner Rectangle 5"/>
          <p:cNvSpPr/>
          <p:nvPr/>
        </p:nvSpPr>
        <p:spPr>
          <a:xfrm rot="10800000">
            <a:off x="5143500" y="2346134"/>
            <a:ext cx="2824708" cy="1854695"/>
          </a:xfrm>
          <a:prstGeom prst="snip1Rect">
            <a:avLst>
              <a:gd name="adj" fmla="val 28861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34264" y="2573989"/>
            <a:ext cx="2761936" cy="1445202"/>
          </a:xfrm>
        </p:spPr>
        <p:txBody>
          <a:bodyPr>
            <a:normAutofit fontScale="70000" lnSpcReduction="20000"/>
          </a:bodyPr>
          <a:lstStyle/>
          <a:p>
            <a:pPr marL="514350" indent="-514350" algn="ctr" rtl="1">
              <a:lnSpc>
                <a:spcPct val="120000"/>
              </a:lnSpc>
            </a:pPr>
            <a:r>
              <a:rPr lang="fa-IR" sz="2800" dirty="0">
                <a:solidFill>
                  <a:srgbClr val="7030A0"/>
                </a:solidFill>
                <a:cs typeface="B Homa" pitchFamily="2" charset="-78"/>
              </a:rPr>
              <a:t>در بورس </a:t>
            </a:r>
          </a:p>
          <a:p>
            <a:pPr marL="514350" indent="-514350" algn="ctr" rtl="1">
              <a:lnSpc>
                <a:spcPct val="120000"/>
              </a:lnSpc>
            </a:pPr>
            <a:r>
              <a:rPr lang="fa-IR" sz="2800">
                <a:cs typeface="B Homa" pitchFamily="2" charset="-78"/>
              </a:rPr>
              <a:t>%5+ </a:t>
            </a:r>
            <a:r>
              <a:rPr lang="fa-IR" sz="2800" dirty="0">
                <a:cs typeface="B Homa" pitchFamily="2" charset="-78"/>
              </a:rPr>
              <a:t>تا %5-</a:t>
            </a:r>
          </a:p>
          <a:p>
            <a:pPr marL="514350" indent="-514350" algn="ctr" rtl="1">
              <a:lnSpc>
                <a:spcPct val="120000"/>
              </a:lnSpc>
            </a:pPr>
            <a:r>
              <a:rPr lang="fa-IR" sz="2800" dirty="0">
                <a:cs typeface="B Homa" pitchFamily="2" charset="-78"/>
              </a:rPr>
              <a:t> قیمت پایانی روز قبل</a:t>
            </a:r>
            <a:r>
              <a:rPr lang="fa-IR" sz="3200" dirty="0">
                <a:cs typeface="B Homa" pitchFamily="2" charset="-78"/>
              </a:rPr>
              <a:t> </a:t>
            </a:r>
          </a:p>
          <a:p>
            <a:pPr marL="514350" indent="-514350" algn="just" rtl="1">
              <a:lnSpc>
                <a:spcPct val="160000"/>
              </a:lnSpc>
            </a:pPr>
            <a:endParaRPr lang="fa-IR" sz="2400" dirty="0">
              <a:cs typeface="B Roya" pitchFamily="2" charset="-78"/>
            </a:endParaRPr>
          </a:p>
          <a:p>
            <a:pPr marL="514350" indent="-514350" algn="just" rtl="1">
              <a:lnSpc>
                <a:spcPct val="160000"/>
              </a:lnSpc>
            </a:pPr>
            <a:endParaRPr lang="fa-IR" sz="2400" dirty="0">
              <a:cs typeface="B Roya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52023" y="4581829"/>
            <a:ext cx="21183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ctr" rtl="1">
              <a:lnSpc>
                <a:spcPct val="160000"/>
              </a:lnSpc>
            </a:pPr>
            <a:r>
              <a:rPr lang="fa-IR" sz="2000" b="1" dirty="0">
                <a:solidFill>
                  <a:srgbClr val="0033CC"/>
                </a:solidFill>
                <a:cs typeface="B Homa" pitchFamily="2" charset="-78"/>
              </a:rPr>
              <a:t>در فرا بورس </a:t>
            </a:r>
          </a:p>
          <a:p>
            <a:pPr marL="514350" indent="-514350" algn="ctr" rtl="1">
              <a:lnSpc>
                <a:spcPct val="160000"/>
              </a:lnSpc>
            </a:pPr>
            <a:r>
              <a:rPr lang="fa-IR" sz="2000" dirty="0">
                <a:cs typeface="B Homa" pitchFamily="2" charset="-78"/>
              </a:rPr>
              <a:t>%5+ تا %5- </a:t>
            </a:r>
          </a:p>
          <a:p>
            <a:pPr marL="514350" indent="-514350" algn="ctr" rtl="1">
              <a:lnSpc>
                <a:spcPct val="160000"/>
              </a:lnSpc>
            </a:pPr>
            <a:r>
              <a:rPr lang="fa-IR" sz="2000" dirty="0">
                <a:cs typeface="B Homa" pitchFamily="2" charset="-78"/>
              </a:rPr>
              <a:t>قیمت پایانی روز قبل </a:t>
            </a:r>
          </a:p>
        </p:txBody>
      </p:sp>
      <p:sp>
        <p:nvSpPr>
          <p:cNvPr id="5" name="Snip Diagonal Corner Rectangle 4"/>
          <p:cNvSpPr/>
          <p:nvPr/>
        </p:nvSpPr>
        <p:spPr>
          <a:xfrm>
            <a:off x="3708452" y="3731711"/>
            <a:ext cx="1789780" cy="1066800"/>
          </a:xfrm>
          <a:prstGeom prst="snip2DiagRect">
            <a:avLst>
              <a:gd name="adj1" fmla="val 16092"/>
              <a:gd name="adj2" fmla="val 5000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3200" dirty="0">
                <a:cs typeface="B Titr" pitchFamily="2" charset="-78"/>
              </a:rPr>
              <a:t>دامنه نوسان </a:t>
            </a:r>
            <a:endParaRPr lang="fa-IR" sz="3200" dirty="0"/>
          </a:p>
        </p:txBody>
      </p:sp>
      <p:sp>
        <p:nvSpPr>
          <p:cNvPr id="31" name="Pentagon 30"/>
          <p:cNvSpPr/>
          <p:nvPr/>
        </p:nvSpPr>
        <p:spPr>
          <a:xfrm flipH="1">
            <a:off x="8167702" y="4154437"/>
            <a:ext cx="2311568" cy="435777"/>
          </a:xfrm>
          <a:prstGeom prst="homePlat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dirty="0">
                <a:cs typeface="B Homa" pitchFamily="2" charset="-78"/>
              </a:rPr>
              <a:t>دامنه نوسان قیمت</a:t>
            </a:r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8308358" y="3654109"/>
            <a:ext cx="2154560" cy="43204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>
              <a:spcBef>
                <a:spcPts val="0"/>
              </a:spcBef>
            </a:pPr>
            <a:r>
              <a:rPr lang="fa-IR" sz="2000" b="0" dirty="0">
                <a:cs typeface="B Homa" pitchFamily="2" charset="-78"/>
              </a:rPr>
              <a:t>نماد بورس</a:t>
            </a:r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8333928" y="4662221"/>
            <a:ext cx="2154560" cy="43204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>
              <a:spcBef>
                <a:spcPts val="0"/>
              </a:spcBef>
            </a:pPr>
            <a:r>
              <a:rPr lang="fa-IR" sz="2000" b="0" dirty="0">
                <a:cs typeface="B Homa" pitchFamily="2" charset="-78"/>
              </a:rPr>
              <a:t>صف خرید و فروش</a:t>
            </a:r>
          </a:p>
        </p:txBody>
      </p:sp>
      <p:sp>
        <p:nvSpPr>
          <p:cNvPr id="21" name="Content Placeholder 2"/>
          <p:cNvSpPr txBox="1">
            <a:spLocks/>
          </p:cNvSpPr>
          <p:nvPr/>
        </p:nvSpPr>
        <p:spPr>
          <a:xfrm>
            <a:off x="8319030" y="2645997"/>
            <a:ext cx="2154560" cy="43204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a-IR" sz="2000" b="0" dirty="0">
                <a:cs typeface="B Homa" pitchFamily="2" charset="-78"/>
              </a:rPr>
              <a:t>ارزش اسمی و بازاری</a:t>
            </a:r>
          </a:p>
        </p:txBody>
      </p:sp>
      <p:sp>
        <p:nvSpPr>
          <p:cNvPr id="22" name="Content Placeholder 2"/>
          <p:cNvSpPr txBox="1">
            <a:spLocks/>
          </p:cNvSpPr>
          <p:nvPr/>
        </p:nvSpPr>
        <p:spPr>
          <a:xfrm>
            <a:off x="8319030" y="2141941"/>
            <a:ext cx="2154560" cy="43204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>
              <a:spcBef>
                <a:spcPts val="0"/>
              </a:spcBef>
            </a:pPr>
            <a:r>
              <a:rPr lang="fa-IR" sz="2000" b="0" dirty="0">
                <a:cs typeface="B Homa" pitchFamily="2" charset="-78"/>
              </a:rPr>
              <a:t>اوراق مشارکت</a:t>
            </a:r>
          </a:p>
        </p:txBody>
      </p:sp>
      <p:sp>
        <p:nvSpPr>
          <p:cNvPr id="23" name="Content Placeholder 2"/>
          <p:cNvSpPr txBox="1">
            <a:spLocks/>
          </p:cNvSpPr>
          <p:nvPr/>
        </p:nvSpPr>
        <p:spPr>
          <a:xfrm>
            <a:off x="8308358" y="1637885"/>
            <a:ext cx="2154560" cy="43204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>
              <a:spcBef>
                <a:spcPts val="0"/>
              </a:spcBef>
            </a:pPr>
            <a:r>
              <a:rPr lang="fa-IR" sz="2000" b="0" dirty="0">
                <a:cs typeface="B Homa" pitchFamily="2" charset="-78"/>
              </a:rPr>
              <a:t>سهام</a:t>
            </a:r>
          </a:p>
        </p:txBody>
      </p:sp>
      <p:sp>
        <p:nvSpPr>
          <p:cNvPr id="24" name="Content Placeholder 2"/>
          <p:cNvSpPr txBox="1">
            <a:spLocks/>
          </p:cNvSpPr>
          <p:nvPr/>
        </p:nvSpPr>
        <p:spPr>
          <a:xfrm>
            <a:off x="8309438" y="3150053"/>
            <a:ext cx="2154560" cy="43204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>
              <a:spcBef>
                <a:spcPts val="0"/>
              </a:spcBef>
            </a:pPr>
            <a:r>
              <a:rPr lang="fa-IR" sz="2000" b="0" dirty="0">
                <a:cs typeface="B Homa" pitchFamily="2" charset="-78"/>
              </a:rPr>
              <a:t>پذیرش</a:t>
            </a:r>
          </a:p>
        </p:txBody>
      </p:sp>
      <p:sp>
        <p:nvSpPr>
          <p:cNvPr id="25" name="Content Placeholder 2"/>
          <p:cNvSpPr txBox="1">
            <a:spLocks/>
          </p:cNvSpPr>
          <p:nvPr/>
        </p:nvSpPr>
        <p:spPr>
          <a:xfrm>
            <a:off x="8328248" y="5166277"/>
            <a:ext cx="2154560" cy="43204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>
              <a:spcBef>
                <a:spcPts val="0"/>
              </a:spcBef>
            </a:pPr>
            <a:r>
              <a:rPr lang="fa-IR" sz="1800" b="0" dirty="0">
                <a:cs typeface="B Homa" pitchFamily="2" charset="-78"/>
              </a:rPr>
              <a:t>عرضه اولیه</a:t>
            </a:r>
          </a:p>
        </p:txBody>
      </p:sp>
      <p:sp>
        <p:nvSpPr>
          <p:cNvPr id="26" name="Content Placeholder 2"/>
          <p:cNvSpPr txBox="1">
            <a:spLocks/>
          </p:cNvSpPr>
          <p:nvPr/>
        </p:nvSpPr>
        <p:spPr>
          <a:xfrm>
            <a:off x="8328248" y="5670333"/>
            <a:ext cx="2154560" cy="43204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>
              <a:spcBef>
                <a:spcPts val="0"/>
              </a:spcBef>
            </a:pPr>
            <a:r>
              <a:rPr lang="fa-IR" sz="1700" b="0" dirty="0">
                <a:cs typeface="B Homa" pitchFamily="2" charset="-78"/>
              </a:rPr>
              <a:t>نماد معاملاتی باز و بسته</a:t>
            </a:r>
          </a:p>
        </p:txBody>
      </p:sp>
      <p:sp>
        <p:nvSpPr>
          <p:cNvPr id="17" name="Content Placeholder 6"/>
          <p:cNvSpPr txBox="1">
            <a:spLocks/>
          </p:cNvSpPr>
          <p:nvPr/>
        </p:nvSpPr>
        <p:spPr>
          <a:xfrm>
            <a:off x="5847736" y="262193"/>
            <a:ext cx="5503607" cy="469916"/>
          </a:xfrm>
          <a:prstGeom prst="round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wrap="square" lIns="91440" tIns="45720" rIns="91440" bIns="45720" rtlCol="0">
            <a:sp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Tw Cen MT" panose="020B0602020104020603" pitchFamily="34" charset="0"/>
              <a:buNone/>
            </a:pPr>
            <a:r>
              <a:rPr lang="fa-IR" sz="2400" dirty="0">
                <a:solidFill>
                  <a:srgbClr val="FFFF00"/>
                </a:solidFill>
                <a:cs typeface="B Titr" panose="00000700000000000000" pitchFamily="2" charset="-78"/>
              </a:rPr>
              <a:t> </a:t>
            </a:r>
            <a:r>
              <a:rPr lang="fa-IR" sz="2400" dirty="0" smtClean="0">
                <a:solidFill>
                  <a:srgbClr val="FFFF00"/>
                </a:solidFill>
                <a:cs typeface="B Titr" panose="00000700000000000000" pitchFamily="2" charset="-78"/>
              </a:rPr>
              <a:t>مروری بر برخی از اصطاحات در بازار سرمایه</a:t>
            </a:r>
            <a:endParaRPr lang="fa-IR" sz="2400" dirty="0">
              <a:solidFill>
                <a:srgbClr val="FFFF00"/>
              </a:solidFill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29600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3" grpId="0" build="p"/>
      <p:bldP spid="4" grpId="0"/>
      <p:bldP spid="5" grpId="0" animBg="1"/>
      <p:bldP spid="31" grpId="0" animBg="1"/>
      <p:bldP spid="18" grpId="0" animBg="1"/>
      <p:bldP spid="19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7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30946" y="3652961"/>
            <a:ext cx="4325294" cy="251358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71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0200" y="1332270"/>
            <a:ext cx="4711824" cy="220318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2688" y="4126226"/>
            <a:ext cx="2686714" cy="16839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Pentagon 20"/>
          <p:cNvSpPr/>
          <p:nvPr/>
        </p:nvSpPr>
        <p:spPr>
          <a:xfrm flipH="1">
            <a:off x="8256240" y="4536863"/>
            <a:ext cx="2223030" cy="435777"/>
          </a:xfrm>
          <a:prstGeom prst="homePlat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dirty="0">
                <a:cs typeface="B Homa" pitchFamily="2" charset="-78"/>
              </a:rPr>
              <a:t>صف خرید و فروش</a:t>
            </a: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8308358" y="3528750"/>
            <a:ext cx="2154560" cy="43204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>
              <a:spcBef>
                <a:spcPts val="0"/>
              </a:spcBef>
            </a:pPr>
            <a:r>
              <a:rPr lang="fa-IR" sz="2000" b="0" dirty="0">
                <a:cs typeface="B Homa" pitchFamily="2" charset="-78"/>
              </a:rPr>
              <a:t>نماد بورس</a:t>
            </a:r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8319030" y="4032806"/>
            <a:ext cx="2154560" cy="43204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>
              <a:spcBef>
                <a:spcPts val="0"/>
              </a:spcBef>
            </a:pPr>
            <a:r>
              <a:rPr lang="fa-IR" sz="2000" b="0" dirty="0">
                <a:cs typeface="B Homa" pitchFamily="2" charset="-78"/>
              </a:rPr>
              <a:t>دامنه نوسان قیمت</a:t>
            </a:r>
          </a:p>
        </p:txBody>
      </p:sp>
      <p:sp>
        <p:nvSpPr>
          <p:cNvPr id="24" name="Content Placeholder 2"/>
          <p:cNvSpPr txBox="1">
            <a:spLocks/>
          </p:cNvSpPr>
          <p:nvPr/>
        </p:nvSpPr>
        <p:spPr>
          <a:xfrm>
            <a:off x="8319030" y="2520638"/>
            <a:ext cx="2154560" cy="43204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a-IR" sz="2000" b="0" dirty="0">
                <a:cs typeface="B Homa" pitchFamily="2" charset="-78"/>
              </a:rPr>
              <a:t>ارزش اسمی و بازاری</a:t>
            </a:r>
          </a:p>
        </p:txBody>
      </p:sp>
      <p:sp>
        <p:nvSpPr>
          <p:cNvPr id="25" name="Content Placeholder 2"/>
          <p:cNvSpPr txBox="1">
            <a:spLocks/>
          </p:cNvSpPr>
          <p:nvPr/>
        </p:nvSpPr>
        <p:spPr>
          <a:xfrm>
            <a:off x="8319030" y="2016582"/>
            <a:ext cx="2154560" cy="43204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>
              <a:spcBef>
                <a:spcPts val="0"/>
              </a:spcBef>
            </a:pPr>
            <a:r>
              <a:rPr lang="fa-IR" sz="2000" b="0" dirty="0">
                <a:cs typeface="B Homa" pitchFamily="2" charset="-78"/>
              </a:rPr>
              <a:t>اوراق مشارکت</a:t>
            </a:r>
          </a:p>
        </p:txBody>
      </p:sp>
      <p:sp>
        <p:nvSpPr>
          <p:cNvPr id="26" name="Content Placeholder 2"/>
          <p:cNvSpPr txBox="1">
            <a:spLocks/>
          </p:cNvSpPr>
          <p:nvPr/>
        </p:nvSpPr>
        <p:spPr>
          <a:xfrm>
            <a:off x="8308358" y="1512526"/>
            <a:ext cx="2154560" cy="43204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>
              <a:spcBef>
                <a:spcPts val="0"/>
              </a:spcBef>
            </a:pPr>
            <a:r>
              <a:rPr lang="fa-IR" sz="2000" b="0" dirty="0">
                <a:cs typeface="B Homa" pitchFamily="2" charset="-78"/>
              </a:rPr>
              <a:t>سهام</a:t>
            </a:r>
          </a:p>
        </p:txBody>
      </p:sp>
      <p:sp>
        <p:nvSpPr>
          <p:cNvPr id="27" name="Content Placeholder 2"/>
          <p:cNvSpPr txBox="1">
            <a:spLocks/>
          </p:cNvSpPr>
          <p:nvPr/>
        </p:nvSpPr>
        <p:spPr>
          <a:xfrm>
            <a:off x="8309438" y="3024694"/>
            <a:ext cx="2154560" cy="43204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>
              <a:spcBef>
                <a:spcPts val="0"/>
              </a:spcBef>
            </a:pPr>
            <a:r>
              <a:rPr lang="fa-IR" sz="2000" b="0" dirty="0">
                <a:cs typeface="B Homa" pitchFamily="2" charset="-78"/>
              </a:rPr>
              <a:t>پذیرش</a:t>
            </a:r>
          </a:p>
        </p:txBody>
      </p:sp>
      <p:sp>
        <p:nvSpPr>
          <p:cNvPr id="28" name="Content Placeholder 2"/>
          <p:cNvSpPr txBox="1">
            <a:spLocks/>
          </p:cNvSpPr>
          <p:nvPr/>
        </p:nvSpPr>
        <p:spPr>
          <a:xfrm>
            <a:off x="8328248" y="5040918"/>
            <a:ext cx="2154560" cy="43204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>
              <a:spcBef>
                <a:spcPts val="0"/>
              </a:spcBef>
            </a:pPr>
            <a:r>
              <a:rPr lang="fa-IR" sz="1800" b="0" dirty="0">
                <a:cs typeface="B Homa" pitchFamily="2" charset="-78"/>
              </a:rPr>
              <a:t>عرضه اولیه</a:t>
            </a:r>
          </a:p>
        </p:txBody>
      </p:sp>
      <p:sp>
        <p:nvSpPr>
          <p:cNvPr id="29" name="Content Placeholder 2"/>
          <p:cNvSpPr txBox="1">
            <a:spLocks/>
          </p:cNvSpPr>
          <p:nvPr/>
        </p:nvSpPr>
        <p:spPr>
          <a:xfrm>
            <a:off x="8328248" y="5544974"/>
            <a:ext cx="2154560" cy="43204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>
              <a:spcBef>
                <a:spcPts val="0"/>
              </a:spcBef>
            </a:pPr>
            <a:r>
              <a:rPr lang="fa-IR" sz="1700" b="0" dirty="0">
                <a:cs typeface="B Homa" pitchFamily="2" charset="-78"/>
              </a:rPr>
              <a:t>نماد معاملاتی باز و بسته</a:t>
            </a:r>
          </a:p>
        </p:txBody>
      </p:sp>
      <p:sp>
        <p:nvSpPr>
          <p:cNvPr id="15" name="Content Placeholder 6"/>
          <p:cNvSpPr txBox="1">
            <a:spLocks/>
          </p:cNvSpPr>
          <p:nvPr/>
        </p:nvSpPr>
        <p:spPr>
          <a:xfrm>
            <a:off x="5781368" y="352765"/>
            <a:ext cx="5503607" cy="469916"/>
          </a:xfrm>
          <a:prstGeom prst="round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wrap="square" lIns="91440" tIns="45720" rIns="91440" bIns="45720" rtlCol="0">
            <a:sp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Tw Cen MT" panose="020B0602020104020603" pitchFamily="34" charset="0"/>
              <a:buNone/>
            </a:pPr>
            <a:r>
              <a:rPr lang="fa-IR" sz="2400" dirty="0">
                <a:solidFill>
                  <a:srgbClr val="FFFF00"/>
                </a:solidFill>
                <a:cs typeface="B Titr" panose="00000700000000000000" pitchFamily="2" charset="-78"/>
              </a:rPr>
              <a:t> </a:t>
            </a:r>
            <a:r>
              <a:rPr lang="fa-IR" sz="2400" dirty="0" smtClean="0">
                <a:solidFill>
                  <a:srgbClr val="FFFF00"/>
                </a:solidFill>
                <a:cs typeface="B Titr" panose="00000700000000000000" pitchFamily="2" charset="-78"/>
              </a:rPr>
              <a:t>مروری بر برخی از اصطاحات در بازار سرمایه</a:t>
            </a:r>
            <a:endParaRPr lang="fa-IR" sz="2400" dirty="0">
              <a:solidFill>
                <a:srgbClr val="FFFF00"/>
              </a:solidFill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24143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7" grpId="0" animBg="1"/>
      <p:bldP spid="19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6089" y="1354056"/>
            <a:ext cx="5686797" cy="14060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555"/>
          <a:stretch/>
        </p:blipFill>
        <p:spPr>
          <a:xfrm>
            <a:off x="1751966" y="2818237"/>
            <a:ext cx="4005426" cy="22193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64332" y="5022752"/>
            <a:ext cx="4000000" cy="108571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13968" y="3470278"/>
            <a:ext cx="2438095" cy="866667"/>
          </a:xfrm>
          <a:prstGeom prst="rect">
            <a:avLst/>
          </a:prstGeom>
        </p:spPr>
      </p:pic>
      <p:sp>
        <p:nvSpPr>
          <p:cNvPr id="24" name="Pentagon 23"/>
          <p:cNvSpPr/>
          <p:nvPr/>
        </p:nvSpPr>
        <p:spPr>
          <a:xfrm flipH="1">
            <a:off x="8182600" y="4963452"/>
            <a:ext cx="2305888" cy="435777"/>
          </a:xfrm>
          <a:prstGeom prst="homePlat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dirty="0">
                <a:cs typeface="B Homa" pitchFamily="2" charset="-78"/>
              </a:rPr>
              <a:t>عرضه اولیه</a:t>
            </a:r>
          </a:p>
        </p:txBody>
      </p:sp>
      <p:sp>
        <p:nvSpPr>
          <p:cNvPr id="33" name="Content Placeholder 2"/>
          <p:cNvSpPr txBox="1">
            <a:spLocks/>
          </p:cNvSpPr>
          <p:nvPr/>
        </p:nvSpPr>
        <p:spPr>
          <a:xfrm>
            <a:off x="8308358" y="3455012"/>
            <a:ext cx="2154560" cy="43204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>
              <a:spcBef>
                <a:spcPts val="0"/>
              </a:spcBef>
            </a:pPr>
            <a:r>
              <a:rPr lang="fa-IR" sz="2000" b="0" dirty="0">
                <a:cs typeface="B Homa" pitchFamily="2" charset="-78"/>
              </a:rPr>
              <a:t>نماد بورس</a:t>
            </a:r>
          </a:p>
        </p:txBody>
      </p:sp>
      <p:sp>
        <p:nvSpPr>
          <p:cNvPr id="34" name="Content Placeholder 2"/>
          <p:cNvSpPr txBox="1">
            <a:spLocks/>
          </p:cNvSpPr>
          <p:nvPr/>
        </p:nvSpPr>
        <p:spPr>
          <a:xfrm>
            <a:off x="8333928" y="4463124"/>
            <a:ext cx="2154560" cy="43204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>
              <a:spcBef>
                <a:spcPts val="0"/>
              </a:spcBef>
            </a:pPr>
            <a:r>
              <a:rPr lang="fa-IR" sz="2000" b="0" dirty="0">
                <a:cs typeface="B Homa" pitchFamily="2" charset="-78"/>
              </a:rPr>
              <a:t>صف خرید و فروش</a:t>
            </a:r>
          </a:p>
        </p:txBody>
      </p:sp>
      <p:sp>
        <p:nvSpPr>
          <p:cNvPr id="35" name="Content Placeholder 2"/>
          <p:cNvSpPr txBox="1">
            <a:spLocks/>
          </p:cNvSpPr>
          <p:nvPr/>
        </p:nvSpPr>
        <p:spPr>
          <a:xfrm>
            <a:off x="8319030" y="3959068"/>
            <a:ext cx="2154560" cy="43204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>
              <a:spcBef>
                <a:spcPts val="0"/>
              </a:spcBef>
            </a:pPr>
            <a:r>
              <a:rPr lang="fa-IR" sz="2000" b="0" dirty="0">
                <a:cs typeface="B Homa" pitchFamily="2" charset="-78"/>
              </a:rPr>
              <a:t>دامنه نوسان قیمت</a:t>
            </a:r>
          </a:p>
        </p:txBody>
      </p:sp>
      <p:sp>
        <p:nvSpPr>
          <p:cNvPr id="36" name="Content Placeholder 2"/>
          <p:cNvSpPr txBox="1">
            <a:spLocks/>
          </p:cNvSpPr>
          <p:nvPr/>
        </p:nvSpPr>
        <p:spPr>
          <a:xfrm>
            <a:off x="8319030" y="2446900"/>
            <a:ext cx="2154560" cy="43204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a-IR" sz="2000" b="0" dirty="0">
                <a:cs typeface="B Homa" pitchFamily="2" charset="-78"/>
              </a:rPr>
              <a:t>ارزش اسمی و بازاری</a:t>
            </a:r>
          </a:p>
        </p:txBody>
      </p:sp>
      <p:sp>
        <p:nvSpPr>
          <p:cNvPr id="37" name="Content Placeholder 2"/>
          <p:cNvSpPr txBox="1">
            <a:spLocks/>
          </p:cNvSpPr>
          <p:nvPr/>
        </p:nvSpPr>
        <p:spPr>
          <a:xfrm>
            <a:off x="8319030" y="1942844"/>
            <a:ext cx="2154560" cy="43204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>
              <a:spcBef>
                <a:spcPts val="0"/>
              </a:spcBef>
            </a:pPr>
            <a:r>
              <a:rPr lang="fa-IR" sz="2000" b="0" dirty="0">
                <a:cs typeface="B Homa" pitchFamily="2" charset="-78"/>
              </a:rPr>
              <a:t>اوراق مشارکت</a:t>
            </a:r>
          </a:p>
        </p:txBody>
      </p:sp>
      <p:sp>
        <p:nvSpPr>
          <p:cNvPr id="38" name="Content Placeholder 2"/>
          <p:cNvSpPr txBox="1">
            <a:spLocks/>
          </p:cNvSpPr>
          <p:nvPr/>
        </p:nvSpPr>
        <p:spPr>
          <a:xfrm>
            <a:off x="8308358" y="1438788"/>
            <a:ext cx="2154560" cy="43204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>
              <a:spcBef>
                <a:spcPts val="0"/>
              </a:spcBef>
            </a:pPr>
            <a:r>
              <a:rPr lang="fa-IR" sz="2000" b="0" dirty="0">
                <a:cs typeface="B Homa" pitchFamily="2" charset="-78"/>
              </a:rPr>
              <a:t>سهام</a:t>
            </a:r>
          </a:p>
        </p:txBody>
      </p:sp>
      <p:sp>
        <p:nvSpPr>
          <p:cNvPr id="39" name="Content Placeholder 2"/>
          <p:cNvSpPr txBox="1">
            <a:spLocks/>
          </p:cNvSpPr>
          <p:nvPr/>
        </p:nvSpPr>
        <p:spPr>
          <a:xfrm>
            <a:off x="8309438" y="2950956"/>
            <a:ext cx="2154560" cy="43204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>
              <a:spcBef>
                <a:spcPts val="0"/>
              </a:spcBef>
            </a:pPr>
            <a:r>
              <a:rPr lang="fa-IR" sz="2000" b="0" dirty="0">
                <a:cs typeface="B Homa" pitchFamily="2" charset="-78"/>
              </a:rPr>
              <a:t>پذیرش</a:t>
            </a:r>
          </a:p>
        </p:txBody>
      </p:sp>
      <p:sp>
        <p:nvSpPr>
          <p:cNvPr id="41" name="Content Placeholder 2"/>
          <p:cNvSpPr txBox="1">
            <a:spLocks/>
          </p:cNvSpPr>
          <p:nvPr/>
        </p:nvSpPr>
        <p:spPr>
          <a:xfrm>
            <a:off x="8328248" y="5471236"/>
            <a:ext cx="2154560" cy="43204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>
              <a:spcBef>
                <a:spcPts val="0"/>
              </a:spcBef>
            </a:pPr>
            <a:r>
              <a:rPr lang="fa-IR" sz="1700" b="0" dirty="0">
                <a:cs typeface="B Homa" pitchFamily="2" charset="-78"/>
              </a:rPr>
              <a:t>نماد معاملاتی باز و بسته</a:t>
            </a:r>
          </a:p>
        </p:txBody>
      </p:sp>
      <p:sp>
        <p:nvSpPr>
          <p:cNvPr id="17" name="Content Placeholder 6"/>
          <p:cNvSpPr txBox="1">
            <a:spLocks/>
          </p:cNvSpPr>
          <p:nvPr/>
        </p:nvSpPr>
        <p:spPr>
          <a:xfrm>
            <a:off x="5757392" y="370671"/>
            <a:ext cx="5503607" cy="469916"/>
          </a:xfrm>
          <a:prstGeom prst="round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wrap="square" lIns="91440" tIns="45720" rIns="91440" bIns="45720" rtlCol="0">
            <a:sp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Tw Cen MT" panose="020B0602020104020603" pitchFamily="34" charset="0"/>
              <a:buNone/>
            </a:pPr>
            <a:r>
              <a:rPr lang="fa-IR" sz="2400" dirty="0">
                <a:solidFill>
                  <a:srgbClr val="FFFF00"/>
                </a:solidFill>
                <a:cs typeface="B Titr" panose="00000700000000000000" pitchFamily="2" charset="-78"/>
              </a:rPr>
              <a:t> </a:t>
            </a:r>
            <a:r>
              <a:rPr lang="fa-IR" sz="2400" dirty="0" smtClean="0">
                <a:solidFill>
                  <a:srgbClr val="FFFF00"/>
                </a:solidFill>
                <a:cs typeface="B Titr" panose="00000700000000000000" pitchFamily="2" charset="-78"/>
              </a:rPr>
              <a:t>مروری بر برخی از اصطاحات در بازار سرمایه</a:t>
            </a:r>
            <a:endParaRPr lang="fa-IR" sz="2400" dirty="0">
              <a:solidFill>
                <a:srgbClr val="FFFF00"/>
              </a:solidFill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31210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1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2"/>
          <p:cNvSpPr txBox="1">
            <a:spLocks/>
          </p:cNvSpPr>
          <p:nvPr/>
        </p:nvSpPr>
        <p:spPr>
          <a:xfrm>
            <a:off x="8308358" y="3580367"/>
            <a:ext cx="2154560" cy="43204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>
              <a:spcBef>
                <a:spcPts val="0"/>
              </a:spcBef>
            </a:pPr>
            <a:r>
              <a:rPr lang="fa-IR" sz="2000" b="0" dirty="0">
                <a:cs typeface="B Homa" pitchFamily="2" charset="-78"/>
              </a:rPr>
              <a:t>نماد بورس</a:t>
            </a: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8333928" y="4588479"/>
            <a:ext cx="2154560" cy="43204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>
              <a:spcBef>
                <a:spcPts val="0"/>
              </a:spcBef>
            </a:pPr>
            <a:r>
              <a:rPr lang="fa-IR" sz="2000" b="0" dirty="0">
                <a:cs typeface="B Homa" pitchFamily="2" charset="-78"/>
              </a:rPr>
              <a:t>صف خرید و فروش</a:t>
            </a:r>
          </a:p>
        </p:txBody>
      </p:sp>
      <p:sp>
        <p:nvSpPr>
          <p:cNvPr id="22" name="Content Placeholder 2"/>
          <p:cNvSpPr txBox="1">
            <a:spLocks/>
          </p:cNvSpPr>
          <p:nvPr/>
        </p:nvSpPr>
        <p:spPr>
          <a:xfrm>
            <a:off x="8319030" y="4084423"/>
            <a:ext cx="2154560" cy="43204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>
              <a:spcBef>
                <a:spcPts val="0"/>
              </a:spcBef>
            </a:pPr>
            <a:r>
              <a:rPr lang="fa-IR" sz="2000" b="0" dirty="0">
                <a:cs typeface="B Homa" pitchFamily="2" charset="-78"/>
              </a:rPr>
              <a:t>دامنه نوسان قیمت</a:t>
            </a:r>
          </a:p>
        </p:txBody>
      </p:sp>
      <p:sp>
        <p:nvSpPr>
          <p:cNvPr id="23" name="Content Placeholder 2"/>
          <p:cNvSpPr txBox="1">
            <a:spLocks/>
          </p:cNvSpPr>
          <p:nvPr/>
        </p:nvSpPr>
        <p:spPr>
          <a:xfrm>
            <a:off x="8319030" y="2572255"/>
            <a:ext cx="2154560" cy="43204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a-IR" sz="2000" b="0" dirty="0">
                <a:cs typeface="B Homa" pitchFamily="2" charset="-78"/>
              </a:rPr>
              <a:t>ارزش اسمی و بازاری</a:t>
            </a:r>
          </a:p>
        </p:txBody>
      </p:sp>
      <p:sp>
        <p:nvSpPr>
          <p:cNvPr id="24" name="Pentagon 23"/>
          <p:cNvSpPr/>
          <p:nvPr/>
        </p:nvSpPr>
        <p:spPr>
          <a:xfrm flipH="1">
            <a:off x="8112224" y="5611422"/>
            <a:ext cx="2382266" cy="435777"/>
          </a:xfrm>
          <a:prstGeom prst="homePlat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fa-IR" dirty="0">
                <a:cs typeface="B Homa" pitchFamily="2" charset="-78"/>
              </a:rPr>
              <a:t>نماد معاملاتی بازو بسته</a:t>
            </a:r>
          </a:p>
        </p:txBody>
      </p:sp>
      <p:sp>
        <p:nvSpPr>
          <p:cNvPr id="25" name="Content Placeholder 2"/>
          <p:cNvSpPr txBox="1">
            <a:spLocks/>
          </p:cNvSpPr>
          <p:nvPr/>
        </p:nvSpPr>
        <p:spPr>
          <a:xfrm>
            <a:off x="8319030" y="2068199"/>
            <a:ext cx="2154560" cy="43204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>
              <a:spcBef>
                <a:spcPts val="0"/>
              </a:spcBef>
            </a:pPr>
            <a:r>
              <a:rPr lang="fa-IR" sz="2000" b="0" dirty="0">
                <a:cs typeface="B Homa" pitchFamily="2" charset="-78"/>
              </a:rPr>
              <a:t>اوراق مشارکت</a:t>
            </a:r>
          </a:p>
        </p:txBody>
      </p:sp>
      <p:sp>
        <p:nvSpPr>
          <p:cNvPr id="26" name="Content Placeholder 2"/>
          <p:cNvSpPr txBox="1">
            <a:spLocks/>
          </p:cNvSpPr>
          <p:nvPr/>
        </p:nvSpPr>
        <p:spPr>
          <a:xfrm>
            <a:off x="8308358" y="1564143"/>
            <a:ext cx="2154560" cy="43204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>
              <a:spcBef>
                <a:spcPts val="0"/>
              </a:spcBef>
            </a:pPr>
            <a:r>
              <a:rPr lang="fa-IR" sz="2000" b="0" dirty="0">
                <a:cs typeface="B Homa" pitchFamily="2" charset="-78"/>
              </a:rPr>
              <a:t>سهام</a:t>
            </a: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8309438" y="3076311"/>
            <a:ext cx="2154560" cy="43204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>
              <a:spcBef>
                <a:spcPts val="0"/>
              </a:spcBef>
            </a:pPr>
            <a:r>
              <a:rPr lang="fa-IR" sz="2000" b="0" dirty="0">
                <a:cs typeface="B Homa" pitchFamily="2" charset="-78"/>
              </a:rPr>
              <a:t>پذیرش</a:t>
            </a:r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8328248" y="5092535"/>
            <a:ext cx="2154560" cy="43204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>
              <a:spcBef>
                <a:spcPts val="0"/>
              </a:spcBef>
            </a:pPr>
            <a:r>
              <a:rPr lang="fa-IR" sz="1800" b="0" dirty="0">
                <a:cs typeface="B Homa" pitchFamily="2" charset="-78"/>
              </a:rPr>
              <a:t>عرضه اولیه</a:t>
            </a:r>
          </a:p>
        </p:txBody>
      </p:sp>
      <p:pic>
        <p:nvPicPr>
          <p:cNvPr id="1026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92"/>
          <a:stretch>
            <a:fillRect/>
          </a:stretch>
        </p:blipFill>
        <p:spPr bwMode="auto">
          <a:xfrm>
            <a:off x="4271528" y="1362123"/>
            <a:ext cx="3903712" cy="2311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Content Placeholder 10"/>
          <p:cNvPicPr>
            <a:picLocks noGrp="1"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16"/>
          <a:stretch>
            <a:fillRect/>
          </a:stretch>
        </p:blipFill>
        <p:spPr bwMode="auto">
          <a:xfrm>
            <a:off x="1815263" y="3728661"/>
            <a:ext cx="4176464" cy="2439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524001" y="1275421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524001" y="490444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6" name="Content Placeholder 6"/>
          <p:cNvSpPr txBox="1">
            <a:spLocks/>
          </p:cNvSpPr>
          <p:nvPr/>
        </p:nvSpPr>
        <p:spPr>
          <a:xfrm>
            <a:off x="5818238" y="294724"/>
            <a:ext cx="5503607" cy="469916"/>
          </a:xfrm>
          <a:prstGeom prst="round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wrap="square" lIns="91440" tIns="45720" rIns="91440" bIns="45720" rtlCol="0">
            <a:sp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Tw Cen MT" panose="020B0602020104020603" pitchFamily="34" charset="0"/>
              <a:buNone/>
            </a:pPr>
            <a:r>
              <a:rPr lang="fa-IR" sz="2400" dirty="0">
                <a:solidFill>
                  <a:srgbClr val="FFFF00"/>
                </a:solidFill>
                <a:cs typeface="B Titr" panose="00000700000000000000" pitchFamily="2" charset="-78"/>
              </a:rPr>
              <a:t> </a:t>
            </a:r>
            <a:r>
              <a:rPr lang="fa-IR" sz="2400" dirty="0" smtClean="0">
                <a:solidFill>
                  <a:srgbClr val="FFFF00"/>
                </a:solidFill>
                <a:cs typeface="B Titr" panose="00000700000000000000" pitchFamily="2" charset="-78"/>
              </a:rPr>
              <a:t>مروری بر برخی از اصطاحات در بازار سرمایه</a:t>
            </a:r>
            <a:endParaRPr lang="fa-IR" sz="2400" dirty="0">
              <a:solidFill>
                <a:srgbClr val="FFFF00"/>
              </a:solidFill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68713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17" grpId="0" animBg="1"/>
      <p:bldP spid="19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290" y="0"/>
            <a:ext cx="846406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43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8106" y="-14904"/>
            <a:ext cx="3866008" cy="6872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894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t="7548" r="1695"/>
          <a:stretch/>
        </p:blipFill>
        <p:spPr>
          <a:xfrm>
            <a:off x="4676796" y="1495237"/>
            <a:ext cx="6632678" cy="19259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12882" y="2846859"/>
            <a:ext cx="6296808" cy="253122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229348"/>
            <a:ext cx="6504039" cy="195686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 flipH="1">
            <a:off x="7196722" y="-280687"/>
            <a:ext cx="4014279" cy="1634490"/>
          </a:xfrm>
          <a:prstGeom prst="flowChartAlternateProcess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3000">
                <a:solidFill>
                  <a:srgbClr val="000099"/>
                </a:solidFill>
                <a:cs typeface="B Titr" panose="00000700000000000000" pitchFamily="2" charset="-78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endParaRPr lang="fa-IR" dirty="0"/>
          </a:p>
          <a:p>
            <a:r>
              <a:rPr lang="fa-IR" dirty="0">
                <a:solidFill>
                  <a:srgbClr val="FFFF00"/>
                </a:solidFill>
              </a:rPr>
              <a:t>شفافیت در بازار سرمایه</a:t>
            </a:r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2992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 flipH="1">
            <a:off x="5198806" y="181343"/>
            <a:ext cx="6167688" cy="461665"/>
          </a:xfrm>
          <a:prstGeom prst="homePlate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justLow">
              <a:defRPr sz="2400">
                <a:solidFill>
                  <a:srgbClr val="000099"/>
                </a:solidFill>
                <a:cs typeface="B Titr" panose="00000700000000000000" pitchFamily="2" charset="-78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algn="ctr"/>
            <a:r>
              <a:rPr lang="fa-IR" dirty="0" smtClean="0">
                <a:solidFill>
                  <a:srgbClr val="FFFF00"/>
                </a:solidFill>
              </a:rPr>
              <a:t>انواع روش های سرمایه گذاری در بازار سرمایه</a:t>
            </a:r>
            <a:endParaRPr lang="en-US" dirty="0">
              <a:solidFill>
                <a:srgbClr val="FFFF00"/>
              </a:solidFill>
            </a:endParaRPr>
          </a:p>
        </p:txBody>
      </p:sp>
      <p:graphicFrame>
        <p:nvGraphicFramePr>
          <p:cNvPr id="6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62189739"/>
              </p:ext>
            </p:extLst>
          </p:nvPr>
        </p:nvGraphicFramePr>
        <p:xfrm>
          <a:off x="3311114" y="958645"/>
          <a:ext cx="6275336" cy="52932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644080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 flipH="1">
            <a:off x="5530645" y="247710"/>
            <a:ext cx="6167688" cy="461665"/>
          </a:xfrm>
          <a:prstGeom prst="homePlate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justLow">
              <a:defRPr sz="2400">
                <a:solidFill>
                  <a:srgbClr val="000099"/>
                </a:solidFill>
                <a:cs typeface="B Titr" panose="00000700000000000000" pitchFamily="2" charset="-78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algn="ctr"/>
            <a:r>
              <a:rPr lang="fa-IR" dirty="0" smtClean="0">
                <a:solidFill>
                  <a:srgbClr val="FFFF00"/>
                </a:solidFill>
              </a:rPr>
              <a:t>سرمایه گذاری غیر مستقیم در بازار سرمایه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4355" y="1651823"/>
            <a:ext cx="11720456" cy="4154984"/>
          </a:xfrm>
          <a:prstGeom prst="rect">
            <a:avLst/>
          </a:prstGeom>
          <a:noFill/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 rtl="1">
              <a:lnSpc>
                <a:spcPct val="150000"/>
              </a:lnSpc>
            </a:pPr>
            <a:r>
              <a:rPr lang="fa-IR" sz="2200" dirty="0">
                <a:cs typeface="B Nazanin" panose="00000400000000000000" pitchFamily="2" charset="-78"/>
              </a:rPr>
              <a:t>در روش غیرمستقیم، نهادی به‌عنوان واسط میان سرمایه پذیر و سرمایه‌ گذار عمل می‌کند و فرایند سرمایه‌ گذاری را به نیابت از سرمایه‌ گذار انجام می ‌دهد.</a:t>
            </a:r>
          </a:p>
          <a:p>
            <a:pPr algn="just" rtl="1">
              <a:lnSpc>
                <a:spcPct val="150000"/>
              </a:lnSpc>
            </a:pPr>
            <a:r>
              <a:rPr lang="fa-IR" sz="2200" dirty="0">
                <a:cs typeface="B Nazanin" panose="00000400000000000000" pitchFamily="2" charset="-78"/>
              </a:rPr>
              <a:t>شناخته شده ‌ترین آن‌ ها صندوق ‌های سرمایه‌ گذاری </a:t>
            </a:r>
            <a:r>
              <a:rPr lang="fa-IR" sz="2200" dirty="0" smtClean="0">
                <a:cs typeface="B Nazanin" panose="00000400000000000000" pitchFamily="2" charset="-78"/>
              </a:rPr>
              <a:t>مشترک </a:t>
            </a:r>
            <a:r>
              <a:rPr lang="fa-IR" sz="2200" dirty="0">
                <a:cs typeface="B Nazanin" panose="00000400000000000000" pitchFamily="2" charset="-78"/>
              </a:rPr>
              <a:t>و شرکت های سبدگردانی هستند.</a:t>
            </a:r>
          </a:p>
          <a:p>
            <a:pPr algn="just" rtl="1">
              <a:lnSpc>
                <a:spcPct val="150000"/>
              </a:lnSpc>
            </a:pPr>
            <a:r>
              <a:rPr lang="fa-IR" sz="2200" dirty="0">
                <a:cs typeface="B Nazanin" panose="00000400000000000000" pitchFamily="2" charset="-78"/>
              </a:rPr>
              <a:t>مزیت عمده سبدگردانی در استفاده از:</a:t>
            </a:r>
          </a:p>
          <a:p>
            <a:pPr marL="342900" indent="-342900" algn="just" rt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a-IR" sz="2200" dirty="0">
                <a:cs typeface="B Nazanin" panose="00000400000000000000" pitchFamily="2" charset="-78"/>
              </a:rPr>
              <a:t> </a:t>
            </a:r>
            <a:r>
              <a:rPr lang="fa-IR" sz="2200" b="1" dirty="0">
                <a:cs typeface="B Nazanin" panose="00000400000000000000" pitchFamily="2" charset="-78"/>
              </a:rPr>
              <a:t>توان حرفه‌ای مدیر </a:t>
            </a:r>
            <a:r>
              <a:rPr lang="fa-IR" sz="2200" b="1" dirty="0" smtClean="0">
                <a:cs typeface="B Nazanin" panose="00000400000000000000" pitchFamily="2" charset="-78"/>
              </a:rPr>
              <a:t>سبد؛ </a:t>
            </a:r>
            <a:endParaRPr lang="fa-IR" sz="2200" b="1" dirty="0">
              <a:cs typeface="B Nazanin" panose="00000400000000000000" pitchFamily="2" charset="-78"/>
            </a:endParaRPr>
          </a:p>
          <a:p>
            <a:pPr marL="342900" indent="-342900" algn="just" rt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a-IR" sz="2200" b="1" dirty="0">
                <a:cs typeface="B Nazanin" panose="00000400000000000000" pitchFamily="2" charset="-78"/>
              </a:rPr>
              <a:t>مشاوره‌های تیم مدیران </a:t>
            </a:r>
            <a:r>
              <a:rPr lang="fa-IR" sz="2200" b="1" dirty="0" smtClean="0">
                <a:cs typeface="B Nazanin" panose="00000400000000000000" pitchFamily="2" charset="-78"/>
              </a:rPr>
              <a:t>سرمایه‌گذاری؛ </a:t>
            </a:r>
            <a:endParaRPr lang="fa-IR" sz="2200" b="1" dirty="0">
              <a:cs typeface="B Nazanin" panose="00000400000000000000" pitchFamily="2" charset="-78"/>
            </a:endParaRPr>
          </a:p>
          <a:p>
            <a:pPr marL="342900" indent="-342900" algn="just" rt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a-IR" sz="2200" b="1" dirty="0">
                <a:cs typeface="B Nazanin" panose="00000400000000000000" pitchFamily="2" charset="-78"/>
              </a:rPr>
              <a:t>تجربه شرکت در امور سرمایه </a:t>
            </a:r>
            <a:r>
              <a:rPr lang="fa-IR" sz="2200" b="1" dirty="0" smtClean="0">
                <a:cs typeface="B Nazanin" panose="00000400000000000000" pitchFamily="2" charset="-78"/>
              </a:rPr>
              <a:t>گذاری؛</a:t>
            </a:r>
          </a:p>
          <a:p>
            <a:pPr marL="342900" indent="-342900" algn="just" rt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a-IR" sz="2200" b="1" dirty="0" smtClean="0">
                <a:cs typeface="B Nazanin" panose="00000400000000000000" pitchFamily="2" charset="-78"/>
              </a:rPr>
              <a:t>تصمیمات </a:t>
            </a:r>
            <a:r>
              <a:rPr lang="fa-IR" sz="2200" b="1" dirty="0">
                <a:cs typeface="B Nazanin" panose="00000400000000000000" pitchFamily="2" charset="-78"/>
              </a:rPr>
              <a:t>برای سبد هر سرمایه گذار، با توجه به ویژگی های شخصیتی سرمایه گذار از نظر ریسک پذیری انجام پذیرد.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74795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6.8|6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6.8|6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6.8|6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6.8|6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6.8|6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6.8|6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2.3|3.6|1.4|2.6|1.6|3.4|23.4|0.9|0.2|0.1|0.1|0.1|0.4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|1.6|5.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|1.6|5.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2.6|1.2|0.9|0.6|0.9|1.1|25.5|0.6|0.2|0.1|0.4|0.4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|1.6|5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6.8|6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6.8|6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6.8|6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6.8|6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6.8|6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6.8|6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6.8|6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6.8|64"/>
</p:tagLst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ntegral" id="{3577F8C9-A904-41D8-97D2-FD898F53F20E}" vid="{682D6EBE-8D36-4FF2-9DB3-F3D8D7B6715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WebB29C</Template>
  <TotalTime>11787</TotalTime>
  <Words>2572</Words>
  <Application>Microsoft Office PowerPoint</Application>
  <PresentationFormat>Custom</PresentationFormat>
  <Paragraphs>474</Paragraphs>
  <Slides>66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66</vt:i4>
      </vt:variant>
    </vt:vector>
  </HeadingPairs>
  <TitlesOfParts>
    <vt:vector size="68" baseType="lpstr">
      <vt:lpstr>1_Office Theme</vt:lpstr>
      <vt:lpstr>Integral</vt:lpstr>
      <vt:lpstr>ابزارها و قابلیت های سرمایه گذاری در بازار سرمایه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Here's your outline to get started</dc:title>
  <dc:creator>behnam behzadfar</dc:creator>
  <cp:lastModifiedBy>Ms Salehnasab</cp:lastModifiedBy>
  <cp:revision>670</cp:revision>
  <dcterms:created xsi:type="dcterms:W3CDTF">2018-01-04T16:50:41Z</dcterms:created>
  <dcterms:modified xsi:type="dcterms:W3CDTF">2019-12-18T08:13:01Z</dcterms:modified>
</cp:coreProperties>
</file>